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4"/>
  </p:notesMasterIdLst>
  <p:sldIdLst>
    <p:sldId id="256" r:id="rId2"/>
    <p:sldId id="336" r:id="rId3"/>
    <p:sldId id="259" r:id="rId4"/>
    <p:sldId id="258" r:id="rId5"/>
    <p:sldId id="367" r:id="rId6"/>
    <p:sldId id="264" r:id="rId7"/>
    <p:sldId id="368" r:id="rId8"/>
    <p:sldId id="369" r:id="rId9"/>
    <p:sldId id="370" r:id="rId10"/>
    <p:sldId id="373" r:id="rId11"/>
    <p:sldId id="374" r:id="rId12"/>
    <p:sldId id="375" r:id="rId13"/>
    <p:sldId id="371" r:id="rId14"/>
    <p:sldId id="376" r:id="rId15"/>
    <p:sldId id="377" r:id="rId16"/>
    <p:sldId id="378" r:id="rId17"/>
    <p:sldId id="379" r:id="rId18"/>
    <p:sldId id="380" r:id="rId19"/>
    <p:sldId id="381" r:id="rId20"/>
    <p:sldId id="382" r:id="rId21"/>
    <p:sldId id="372" r:id="rId22"/>
    <p:sldId id="384" r:id="rId23"/>
    <p:sldId id="385" r:id="rId24"/>
    <p:sldId id="386" r:id="rId25"/>
    <p:sldId id="387" r:id="rId26"/>
    <p:sldId id="389" r:id="rId27"/>
    <p:sldId id="390" r:id="rId28"/>
    <p:sldId id="337" r:id="rId29"/>
    <p:sldId id="339" r:id="rId30"/>
    <p:sldId id="392" r:id="rId31"/>
    <p:sldId id="393" r:id="rId32"/>
    <p:sldId id="394" r:id="rId33"/>
    <p:sldId id="395" r:id="rId34"/>
    <p:sldId id="396" r:id="rId35"/>
    <p:sldId id="397" r:id="rId36"/>
    <p:sldId id="398" r:id="rId37"/>
    <p:sldId id="400" r:id="rId38"/>
    <p:sldId id="401" r:id="rId39"/>
    <p:sldId id="399" r:id="rId40"/>
    <p:sldId id="402" r:id="rId41"/>
    <p:sldId id="403" r:id="rId42"/>
    <p:sldId id="404" r:id="rId43"/>
    <p:sldId id="406" r:id="rId44"/>
    <p:sldId id="407" r:id="rId45"/>
    <p:sldId id="408" r:id="rId46"/>
    <p:sldId id="409" r:id="rId47"/>
    <p:sldId id="410" r:id="rId48"/>
    <p:sldId id="411" r:id="rId49"/>
    <p:sldId id="412" r:id="rId50"/>
    <p:sldId id="413" r:id="rId51"/>
    <p:sldId id="414" r:id="rId52"/>
    <p:sldId id="342" r:id="rId53"/>
    <p:sldId id="391" r:id="rId54"/>
    <p:sldId id="416" r:id="rId55"/>
    <p:sldId id="417" r:id="rId56"/>
    <p:sldId id="418" r:id="rId57"/>
    <p:sldId id="419" r:id="rId58"/>
    <p:sldId id="420" r:id="rId59"/>
    <p:sldId id="421" r:id="rId60"/>
    <p:sldId id="422" r:id="rId61"/>
    <p:sldId id="423" r:id="rId62"/>
    <p:sldId id="424" r:id="rId63"/>
    <p:sldId id="425" r:id="rId64"/>
    <p:sldId id="426" r:id="rId65"/>
    <p:sldId id="427" r:id="rId66"/>
    <p:sldId id="428" r:id="rId67"/>
    <p:sldId id="429" r:id="rId68"/>
    <p:sldId id="415" r:id="rId69"/>
    <p:sldId id="431" r:id="rId70"/>
    <p:sldId id="432" r:id="rId71"/>
    <p:sldId id="433" r:id="rId72"/>
    <p:sldId id="434" r:id="rId73"/>
    <p:sldId id="436" r:id="rId74"/>
    <p:sldId id="437" r:id="rId75"/>
    <p:sldId id="435" r:id="rId76"/>
    <p:sldId id="440" r:id="rId77"/>
    <p:sldId id="441" r:id="rId78"/>
    <p:sldId id="442" r:id="rId79"/>
    <p:sldId id="443" r:id="rId80"/>
    <p:sldId id="444" r:id="rId81"/>
    <p:sldId id="445" r:id="rId82"/>
    <p:sldId id="446" r:id="rId83"/>
  </p:sldIdLst>
  <p:sldSz cx="12192000" cy="6858000"/>
  <p:notesSz cx="6858000" cy="9144000"/>
  <p:embeddedFontLst>
    <p:embeddedFont>
      <p:font typeface="Arial Unicode MS" pitchFamily="34" charset="-122"/>
      <p:regular r:id="rId85"/>
    </p:embeddedFont>
    <p:embeddedFont>
      <p:font typeface="微软雅黑" pitchFamily="34" charset="-122"/>
      <p:regular r:id="rId86"/>
      <p:bold r:id="rId87"/>
    </p:embeddedFont>
    <p:embeddedFont>
      <p:font typeface="楷体_GB2312" pitchFamily="49" charset="-122"/>
      <p:regular r:id="rId88"/>
    </p:embeddedFont>
    <p:embeddedFont>
      <p:font typeface="Britannic Bold" pitchFamily="34" charset="0"/>
      <p:regular r:id="rId89"/>
    </p:embeddedFont>
    <p:embeddedFont>
      <p:font typeface="DFKai-SB" pitchFamily="65" charset="-120"/>
      <p:regular r:id="rId90"/>
    </p:embeddedFont>
    <p:embeddedFont>
      <p:font typeface="KaiTi" pitchFamily="49" charset="-122"/>
      <p:regular r:id="rId9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28" userDrawn="1">
          <p15:clr>
            <a:srgbClr val="A4A3A4"/>
          </p15:clr>
        </p15:guide>
        <p15:guide id="4" pos="7378" userDrawn="1">
          <p15:clr>
            <a:srgbClr val="A4A3A4"/>
          </p15:clr>
        </p15:guide>
        <p15:guide id="5" pos="642" userDrawn="1">
          <p15:clr>
            <a:srgbClr val="A4A3A4"/>
          </p15:clr>
        </p15:guide>
        <p15:guide id="6" orient="horz" pos="3770" userDrawn="1">
          <p15:clr>
            <a:srgbClr val="A4A3A4"/>
          </p15:clr>
        </p15:guide>
        <p15:guide id="7" pos="71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54B"/>
    <a:srgbClr val="CC66FF"/>
    <a:srgbClr val="00A9F3"/>
    <a:srgbClr val="7BB552"/>
    <a:srgbClr val="546E7A"/>
    <a:srgbClr val="85D7F3"/>
    <a:srgbClr val="7A3C3C"/>
    <a:srgbClr val="78AF50"/>
    <a:srgbClr val="E5782E"/>
    <a:srgbClr val="6A3A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32" autoAdjust="0"/>
    <p:restoredTop sz="98426" autoAdjust="0"/>
  </p:normalViewPr>
  <p:slideViewPr>
    <p:cSldViewPr snapToGrid="0" showGuides="1">
      <p:cViewPr>
        <p:scale>
          <a:sx n="100" d="100"/>
          <a:sy n="100" d="100"/>
        </p:scale>
        <p:origin x="-1248" y="-198"/>
      </p:cViewPr>
      <p:guideLst>
        <p:guide orient="horz" pos="2228"/>
        <p:guide orient="horz" pos="3770"/>
        <p:guide pos="7378"/>
        <p:guide pos="642"/>
        <p:guide pos="71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6.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58A41B-AAEE-4C7E-A4AF-CD8C63ACA64C}" type="doc">
      <dgm:prSet loTypeId="urn:microsoft.com/office/officeart/2005/8/layout/orgChart1" loCatId="hierarchy" qsTypeId="urn:microsoft.com/office/officeart/2005/8/quickstyle/simple1" qsCatId="simple" csTypeId="urn:microsoft.com/office/officeart/2005/8/colors/accent1_2" csCatId="accent1" phldr="1"/>
      <dgm:spPr/>
    </dgm:pt>
    <dgm:pt modelId="{0E8AA3E1-74FB-47ED-8893-246F2FB279F0}">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smtClean="0">
              <a:ln>
                <a:noFill/>
              </a:ln>
              <a:effectLst/>
              <a:latin typeface="微软雅黑" pitchFamily="34" charset="-122"/>
              <a:ea typeface="微软雅黑" pitchFamily="34" charset="-122"/>
            </a:rPr>
            <a:t>最终消费支出</a:t>
          </a:r>
        </a:p>
      </dgm:t>
    </dgm:pt>
    <dgm:pt modelId="{E9621732-87F2-46EE-A01D-ADFF44C241E0}" type="parTrans" cxnId="{78D65184-F472-4A6D-817D-94628902C9CB}">
      <dgm:prSet/>
      <dgm:spPr/>
      <dgm:t>
        <a:bodyPr/>
        <a:lstStyle/>
        <a:p>
          <a:endParaRPr lang="zh-CN" altLang="en-US" sz="1100">
            <a:latin typeface="微软雅黑" pitchFamily="34" charset="-122"/>
            <a:ea typeface="微软雅黑" pitchFamily="34" charset="-122"/>
          </a:endParaRPr>
        </a:p>
      </dgm:t>
    </dgm:pt>
    <dgm:pt modelId="{FF3BD4F7-92C6-4B7E-B9B6-47913D1555BE}" type="sibTrans" cxnId="{78D65184-F472-4A6D-817D-94628902C9CB}">
      <dgm:prSet/>
      <dgm:spPr/>
      <dgm:t>
        <a:bodyPr/>
        <a:lstStyle/>
        <a:p>
          <a:endParaRPr lang="zh-CN" altLang="en-US" sz="1100">
            <a:latin typeface="微软雅黑" pitchFamily="34" charset="-122"/>
            <a:ea typeface="微软雅黑" pitchFamily="34" charset="-122"/>
          </a:endParaRPr>
        </a:p>
      </dgm:t>
    </dgm:pt>
    <dgm:pt modelId="{D78D0083-231D-44E2-819B-2909F61260E6}">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smtClean="0">
              <a:ln>
                <a:noFill/>
              </a:ln>
              <a:effectLst/>
              <a:latin typeface="微软雅黑" pitchFamily="34" charset="-122"/>
              <a:ea typeface="微软雅黑" pitchFamily="34" charset="-122"/>
            </a:rPr>
            <a:t>公共消费支出</a:t>
          </a:r>
        </a:p>
      </dgm:t>
    </dgm:pt>
    <dgm:pt modelId="{0757BA50-AF07-4427-9F44-18A320AC53A2}" type="parTrans" cxnId="{8773D99B-B9F5-4A84-AD9C-4F1B28ECA3F6}">
      <dgm:prSet/>
      <dgm:spPr/>
      <dgm:t>
        <a:bodyPr/>
        <a:lstStyle/>
        <a:p>
          <a:endParaRPr lang="zh-CN" altLang="en-US" sz="1100">
            <a:latin typeface="微软雅黑" pitchFamily="34" charset="-122"/>
            <a:ea typeface="微软雅黑" pitchFamily="34" charset="-122"/>
          </a:endParaRPr>
        </a:p>
      </dgm:t>
    </dgm:pt>
    <dgm:pt modelId="{9F90C89F-0F6E-493D-8DAF-59A6DAD0C313}" type="sibTrans" cxnId="{8773D99B-B9F5-4A84-AD9C-4F1B28ECA3F6}">
      <dgm:prSet/>
      <dgm:spPr/>
      <dgm:t>
        <a:bodyPr/>
        <a:lstStyle/>
        <a:p>
          <a:endParaRPr lang="zh-CN" altLang="en-US" sz="1100">
            <a:latin typeface="微软雅黑" pitchFamily="34" charset="-122"/>
            <a:ea typeface="微软雅黑" pitchFamily="34" charset="-122"/>
          </a:endParaRPr>
        </a:p>
      </dgm:t>
    </dgm:pt>
    <dgm:pt modelId="{5CBE0352-371C-4314-9E7E-DA1000A19DF8}">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smtClean="0">
              <a:ln>
                <a:noFill/>
              </a:ln>
              <a:effectLst/>
              <a:latin typeface="微软雅黑" pitchFamily="34" charset="-122"/>
              <a:ea typeface="微软雅黑" pitchFamily="34" charset="-122"/>
            </a:rPr>
            <a:t>为住户服务的非营利机构的最终消费支出</a:t>
          </a:r>
        </a:p>
      </dgm:t>
    </dgm:pt>
    <dgm:pt modelId="{B5E8223C-DE36-4310-89A1-7ED255FFEF13}" type="parTrans" cxnId="{2E8878FA-2C36-4026-A2BD-FA819184530C}">
      <dgm:prSet/>
      <dgm:spPr/>
      <dgm:t>
        <a:bodyPr/>
        <a:lstStyle/>
        <a:p>
          <a:endParaRPr lang="zh-CN" altLang="en-US" sz="1100">
            <a:latin typeface="微软雅黑" pitchFamily="34" charset="-122"/>
            <a:ea typeface="微软雅黑" pitchFamily="34" charset="-122"/>
          </a:endParaRPr>
        </a:p>
      </dgm:t>
    </dgm:pt>
    <dgm:pt modelId="{77DB655E-ED7D-4225-A9AF-863E74251698}" type="sibTrans" cxnId="{2E8878FA-2C36-4026-A2BD-FA819184530C}">
      <dgm:prSet/>
      <dgm:spPr/>
      <dgm:t>
        <a:bodyPr/>
        <a:lstStyle/>
        <a:p>
          <a:endParaRPr lang="zh-CN" altLang="en-US" sz="1100">
            <a:latin typeface="微软雅黑" pitchFamily="34" charset="-122"/>
            <a:ea typeface="微软雅黑" pitchFamily="34" charset="-122"/>
          </a:endParaRPr>
        </a:p>
      </dgm:t>
    </dgm:pt>
    <dgm:pt modelId="{085536FD-8A8B-453A-816A-E25F2B6630EF}">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smtClean="0">
              <a:ln>
                <a:noFill/>
              </a:ln>
              <a:effectLst/>
              <a:latin typeface="微软雅黑" pitchFamily="34" charset="-122"/>
              <a:ea typeface="微软雅黑" pitchFamily="34" charset="-122"/>
            </a:rPr>
            <a:t>政府最终消费支出</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effectLst/>
              <a:latin typeface="微软雅黑" pitchFamily="34" charset="-122"/>
              <a:ea typeface="微软雅黑" pitchFamily="34" charset="-122"/>
            </a:rPr>
            <a:t>(</a:t>
          </a:r>
          <a:r>
            <a:rPr kumimoji="0" lang="zh-CN" altLang="en-US" sz="1100" b="0" i="0" u="none" strike="noStrike" cap="none" normalizeH="0" baseline="0" dirty="0" smtClean="0">
              <a:ln>
                <a:noFill/>
              </a:ln>
              <a:effectLst/>
              <a:latin typeface="微软雅黑" pitchFamily="34" charset="-122"/>
              <a:ea typeface="微软雅黑" pitchFamily="34" charset="-122"/>
            </a:rPr>
            <a:t>主要部分）</a:t>
          </a:r>
        </a:p>
      </dgm:t>
    </dgm:pt>
    <dgm:pt modelId="{79664C30-6550-428C-A844-C476EA87B6CF}" type="parTrans" cxnId="{68683F02-770D-44B9-AD6A-F0D4E0211720}">
      <dgm:prSet/>
      <dgm:spPr/>
      <dgm:t>
        <a:bodyPr/>
        <a:lstStyle/>
        <a:p>
          <a:endParaRPr lang="zh-CN" altLang="en-US" sz="1100">
            <a:latin typeface="微软雅黑" pitchFamily="34" charset="-122"/>
            <a:ea typeface="微软雅黑" pitchFamily="34" charset="-122"/>
          </a:endParaRPr>
        </a:p>
      </dgm:t>
    </dgm:pt>
    <dgm:pt modelId="{DB0770BE-72D7-4695-B87A-D0A156CADFC0}" type="sibTrans" cxnId="{68683F02-770D-44B9-AD6A-F0D4E0211720}">
      <dgm:prSet/>
      <dgm:spPr/>
      <dgm:t>
        <a:bodyPr/>
        <a:lstStyle/>
        <a:p>
          <a:endParaRPr lang="zh-CN" altLang="en-US" sz="1100">
            <a:latin typeface="微软雅黑" pitchFamily="34" charset="-122"/>
            <a:ea typeface="微软雅黑" pitchFamily="34" charset="-122"/>
          </a:endParaRPr>
        </a:p>
      </dgm:t>
    </dgm:pt>
    <dgm:pt modelId="{0F952994-E61C-4DDF-86C5-255B5EE6B17B}">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smtClean="0">
              <a:ln>
                <a:noFill/>
              </a:ln>
              <a:effectLst/>
              <a:latin typeface="微软雅黑" pitchFamily="34" charset="-122"/>
              <a:ea typeface="微软雅黑" pitchFamily="34" charset="-122"/>
            </a:rPr>
            <a:t>住户最终消费支出</a:t>
          </a:r>
        </a:p>
      </dgm:t>
    </dgm:pt>
    <dgm:pt modelId="{99FB630D-C19E-4032-83AA-76D473C8FC13}" type="parTrans" cxnId="{C5BC01E4-392A-4023-B772-67E449A86F57}">
      <dgm:prSet/>
      <dgm:spPr/>
      <dgm:t>
        <a:bodyPr/>
        <a:lstStyle/>
        <a:p>
          <a:endParaRPr lang="zh-CN" altLang="en-US" sz="1100">
            <a:latin typeface="微软雅黑" pitchFamily="34" charset="-122"/>
            <a:ea typeface="微软雅黑" pitchFamily="34" charset="-122"/>
          </a:endParaRPr>
        </a:p>
      </dgm:t>
    </dgm:pt>
    <dgm:pt modelId="{C3C32053-75B4-4ADF-B809-7C276C7DBBBE}" type="sibTrans" cxnId="{C5BC01E4-392A-4023-B772-67E449A86F57}">
      <dgm:prSet/>
      <dgm:spPr/>
      <dgm:t>
        <a:bodyPr/>
        <a:lstStyle/>
        <a:p>
          <a:endParaRPr lang="zh-CN" altLang="en-US" sz="1100">
            <a:latin typeface="微软雅黑" pitchFamily="34" charset="-122"/>
            <a:ea typeface="微软雅黑" pitchFamily="34" charset="-122"/>
          </a:endParaRPr>
        </a:p>
      </dgm:t>
    </dgm:pt>
    <dgm:pt modelId="{197DA8D7-CD83-480B-A124-F24A67EF10BF}" type="pres">
      <dgm:prSet presAssocID="{CC58A41B-AAEE-4C7E-A4AF-CD8C63ACA64C}" presName="hierChild1" presStyleCnt="0">
        <dgm:presLayoutVars>
          <dgm:orgChart val="1"/>
          <dgm:chPref val="1"/>
          <dgm:dir/>
          <dgm:animOne val="branch"/>
          <dgm:animLvl val="lvl"/>
          <dgm:resizeHandles/>
        </dgm:presLayoutVars>
      </dgm:prSet>
      <dgm:spPr/>
    </dgm:pt>
    <dgm:pt modelId="{722E14B0-D56D-45DA-A0B5-3B165D77621A}" type="pres">
      <dgm:prSet presAssocID="{0E8AA3E1-74FB-47ED-8893-246F2FB279F0}" presName="hierRoot1" presStyleCnt="0">
        <dgm:presLayoutVars>
          <dgm:hierBranch val="r"/>
        </dgm:presLayoutVars>
      </dgm:prSet>
      <dgm:spPr/>
    </dgm:pt>
    <dgm:pt modelId="{3063597F-8BFE-414D-B5A7-B93B76960C48}" type="pres">
      <dgm:prSet presAssocID="{0E8AA3E1-74FB-47ED-8893-246F2FB279F0}" presName="rootComposite1" presStyleCnt="0"/>
      <dgm:spPr/>
    </dgm:pt>
    <dgm:pt modelId="{BBD207D2-3C0B-472E-8F22-38015C81ABB2}" type="pres">
      <dgm:prSet presAssocID="{0E8AA3E1-74FB-47ED-8893-246F2FB279F0}" presName="rootText1" presStyleLbl="node0" presStyleIdx="0" presStyleCnt="1">
        <dgm:presLayoutVars>
          <dgm:chPref val="3"/>
        </dgm:presLayoutVars>
      </dgm:prSet>
      <dgm:spPr/>
      <dgm:t>
        <a:bodyPr/>
        <a:lstStyle/>
        <a:p>
          <a:endParaRPr lang="zh-CN" altLang="en-US"/>
        </a:p>
      </dgm:t>
    </dgm:pt>
    <dgm:pt modelId="{C5BCF7C4-DF9F-4F4D-A353-8CA9183C13C2}" type="pres">
      <dgm:prSet presAssocID="{0E8AA3E1-74FB-47ED-8893-246F2FB279F0}" presName="rootConnector1" presStyleLbl="node1" presStyleIdx="0" presStyleCnt="0"/>
      <dgm:spPr/>
      <dgm:t>
        <a:bodyPr/>
        <a:lstStyle/>
        <a:p>
          <a:endParaRPr lang="zh-CN" altLang="en-US"/>
        </a:p>
      </dgm:t>
    </dgm:pt>
    <dgm:pt modelId="{51BFA543-121D-49BC-AD5A-965248CE4E01}" type="pres">
      <dgm:prSet presAssocID="{0E8AA3E1-74FB-47ED-8893-246F2FB279F0}" presName="hierChild2" presStyleCnt="0"/>
      <dgm:spPr/>
    </dgm:pt>
    <dgm:pt modelId="{AB03890D-38C2-43F3-B230-4A8A8B6E955C}" type="pres">
      <dgm:prSet presAssocID="{0757BA50-AF07-4427-9F44-18A320AC53A2}" presName="Name50" presStyleLbl="parChTrans1D2" presStyleIdx="0" presStyleCnt="2"/>
      <dgm:spPr/>
      <dgm:t>
        <a:bodyPr/>
        <a:lstStyle/>
        <a:p>
          <a:endParaRPr lang="zh-CN" altLang="en-US"/>
        </a:p>
      </dgm:t>
    </dgm:pt>
    <dgm:pt modelId="{DE7F74E4-E39C-48F3-A62F-452139F3BBA7}" type="pres">
      <dgm:prSet presAssocID="{D78D0083-231D-44E2-819B-2909F61260E6}" presName="hierRoot2" presStyleCnt="0">
        <dgm:presLayoutVars>
          <dgm:hierBranch/>
        </dgm:presLayoutVars>
      </dgm:prSet>
      <dgm:spPr/>
    </dgm:pt>
    <dgm:pt modelId="{FD0F33E1-BD09-40D5-96B0-D1E73FEF776E}" type="pres">
      <dgm:prSet presAssocID="{D78D0083-231D-44E2-819B-2909F61260E6}" presName="rootComposite" presStyleCnt="0"/>
      <dgm:spPr/>
    </dgm:pt>
    <dgm:pt modelId="{8EEDD64E-09B9-4E46-826F-45A8F4FEB82F}" type="pres">
      <dgm:prSet presAssocID="{D78D0083-231D-44E2-819B-2909F61260E6}" presName="rootText" presStyleLbl="node2" presStyleIdx="0" presStyleCnt="2">
        <dgm:presLayoutVars>
          <dgm:chPref val="3"/>
        </dgm:presLayoutVars>
      </dgm:prSet>
      <dgm:spPr/>
      <dgm:t>
        <a:bodyPr/>
        <a:lstStyle/>
        <a:p>
          <a:endParaRPr lang="zh-CN" altLang="en-US"/>
        </a:p>
      </dgm:t>
    </dgm:pt>
    <dgm:pt modelId="{EA7F57FD-8DEA-4702-B8AC-23EE7C1B2499}" type="pres">
      <dgm:prSet presAssocID="{D78D0083-231D-44E2-819B-2909F61260E6}" presName="rootConnector" presStyleLbl="node2" presStyleIdx="0" presStyleCnt="2"/>
      <dgm:spPr/>
      <dgm:t>
        <a:bodyPr/>
        <a:lstStyle/>
        <a:p>
          <a:endParaRPr lang="zh-CN" altLang="en-US"/>
        </a:p>
      </dgm:t>
    </dgm:pt>
    <dgm:pt modelId="{95939ABF-FBA9-4345-BD94-91F9F6574795}" type="pres">
      <dgm:prSet presAssocID="{D78D0083-231D-44E2-819B-2909F61260E6}" presName="hierChild4" presStyleCnt="0"/>
      <dgm:spPr/>
    </dgm:pt>
    <dgm:pt modelId="{B0FA2382-F8EB-40EE-BA1E-E9E4EE4B21D4}" type="pres">
      <dgm:prSet presAssocID="{B5E8223C-DE36-4310-89A1-7ED255FFEF13}" presName="Name35" presStyleLbl="parChTrans1D3" presStyleIdx="0" presStyleCnt="2"/>
      <dgm:spPr/>
      <dgm:t>
        <a:bodyPr/>
        <a:lstStyle/>
        <a:p>
          <a:endParaRPr lang="zh-CN" altLang="en-US"/>
        </a:p>
      </dgm:t>
    </dgm:pt>
    <dgm:pt modelId="{6A997FEA-2A52-4642-8FEE-9D14489C9298}" type="pres">
      <dgm:prSet presAssocID="{5CBE0352-371C-4314-9E7E-DA1000A19DF8}" presName="hierRoot2" presStyleCnt="0">
        <dgm:presLayoutVars>
          <dgm:hierBranch val="r"/>
        </dgm:presLayoutVars>
      </dgm:prSet>
      <dgm:spPr/>
    </dgm:pt>
    <dgm:pt modelId="{1C800F12-E2AC-461A-BF9F-6337028013C9}" type="pres">
      <dgm:prSet presAssocID="{5CBE0352-371C-4314-9E7E-DA1000A19DF8}" presName="rootComposite" presStyleCnt="0"/>
      <dgm:spPr/>
    </dgm:pt>
    <dgm:pt modelId="{E371CF24-795D-4421-9384-341A7DAB4CF4}" type="pres">
      <dgm:prSet presAssocID="{5CBE0352-371C-4314-9E7E-DA1000A19DF8}" presName="rootText" presStyleLbl="node3" presStyleIdx="0" presStyleCnt="2">
        <dgm:presLayoutVars>
          <dgm:chPref val="3"/>
        </dgm:presLayoutVars>
      </dgm:prSet>
      <dgm:spPr/>
      <dgm:t>
        <a:bodyPr/>
        <a:lstStyle/>
        <a:p>
          <a:endParaRPr lang="zh-CN" altLang="en-US"/>
        </a:p>
      </dgm:t>
    </dgm:pt>
    <dgm:pt modelId="{660E4E83-1C9A-442C-BB89-52144952C7A6}" type="pres">
      <dgm:prSet presAssocID="{5CBE0352-371C-4314-9E7E-DA1000A19DF8}" presName="rootConnector" presStyleLbl="node3" presStyleIdx="0" presStyleCnt="2"/>
      <dgm:spPr/>
      <dgm:t>
        <a:bodyPr/>
        <a:lstStyle/>
        <a:p>
          <a:endParaRPr lang="zh-CN" altLang="en-US"/>
        </a:p>
      </dgm:t>
    </dgm:pt>
    <dgm:pt modelId="{965C31B3-0E4A-4809-B42A-C6117875AB6B}" type="pres">
      <dgm:prSet presAssocID="{5CBE0352-371C-4314-9E7E-DA1000A19DF8}" presName="hierChild4" presStyleCnt="0"/>
      <dgm:spPr/>
    </dgm:pt>
    <dgm:pt modelId="{B044D505-2C9C-425B-B70B-0275782B70D1}" type="pres">
      <dgm:prSet presAssocID="{5CBE0352-371C-4314-9E7E-DA1000A19DF8}" presName="hierChild5" presStyleCnt="0"/>
      <dgm:spPr/>
    </dgm:pt>
    <dgm:pt modelId="{FBF4A162-82C2-49B3-A80E-AF4ACD1B9080}" type="pres">
      <dgm:prSet presAssocID="{79664C30-6550-428C-A844-C476EA87B6CF}" presName="Name35" presStyleLbl="parChTrans1D3" presStyleIdx="1" presStyleCnt="2"/>
      <dgm:spPr/>
      <dgm:t>
        <a:bodyPr/>
        <a:lstStyle/>
        <a:p>
          <a:endParaRPr lang="zh-CN" altLang="en-US"/>
        </a:p>
      </dgm:t>
    </dgm:pt>
    <dgm:pt modelId="{4BEF0DD5-D856-42ED-803C-01CC87B2079D}" type="pres">
      <dgm:prSet presAssocID="{085536FD-8A8B-453A-816A-E25F2B6630EF}" presName="hierRoot2" presStyleCnt="0">
        <dgm:presLayoutVars>
          <dgm:hierBranch val="r"/>
        </dgm:presLayoutVars>
      </dgm:prSet>
      <dgm:spPr/>
    </dgm:pt>
    <dgm:pt modelId="{D6A7B4FA-6100-46F8-BA8A-A5B01C918203}" type="pres">
      <dgm:prSet presAssocID="{085536FD-8A8B-453A-816A-E25F2B6630EF}" presName="rootComposite" presStyleCnt="0"/>
      <dgm:spPr/>
    </dgm:pt>
    <dgm:pt modelId="{5F4FED51-2E25-4B32-B162-D6C6324E12D3}" type="pres">
      <dgm:prSet presAssocID="{085536FD-8A8B-453A-816A-E25F2B6630EF}" presName="rootText" presStyleLbl="node3" presStyleIdx="1" presStyleCnt="2">
        <dgm:presLayoutVars>
          <dgm:chPref val="3"/>
        </dgm:presLayoutVars>
      </dgm:prSet>
      <dgm:spPr/>
      <dgm:t>
        <a:bodyPr/>
        <a:lstStyle/>
        <a:p>
          <a:endParaRPr lang="zh-CN" altLang="en-US"/>
        </a:p>
      </dgm:t>
    </dgm:pt>
    <dgm:pt modelId="{710988E2-C51C-4891-AB1E-19EDC8C7B624}" type="pres">
      <dgm:prSet presAssocID="{085536FD-8A8B-453A-816A-E25F2B6630EF}" presName="rootConnector" presStyleLbl="node3" presStyleIdx="1" presStyleCnt="2"/>
      <dgm:spPr/>
      <dgm:t>
        <a:bodyPr/>
        <a:lstStyle/>
        <a:p>
          <a:endParaRPr lang="zh-CN" altLang="en-US"/>
        </a:p>
      </dgm:t>
    </dgm:pt>
    <dgm:pt modelId="{4DC01F73-59F9-4140-B6CD-4A28B95BC180}" type="pres">
      <dgm:prSet presAssocID="{085536FD-8A8B-453A-816A-E25F2B6630EF}" presName="hierChild4" presStyleCnt="0"/>
      <dgm:spPr/>
    </dgm:pt>
    <dgm:pt modelId="{F32CAD4E-F6F6-4366-A642-F18A9415E019}" type="pres">
      <dgm:prSet presAssocID="{085536FD-8A8B-453A-816A-E25F2B6630EF}" presName="hierChild5" presStyleCnt="0"/>
      <dgm:spPr/>
    </dgm:pt>
    <dgm:pt modelId="{BD088731-0522-44BB-A4DA-6091D290924A}" type="pres">
      <dgm:prSet presAssocID="{D78D0083-231D-44E2-819B-2909F61260E6}" presName="hierChild5" presStyleCnt="0"/>
      <dgm:spPr/>
    </dgm:pt>
    <dgm:pt modelId="{8A562C90-B8B0-4929-B009-925580F74FD5}" type="pres">
      <dgm:prSet presAssocID="{99FB630D-C19E-4032-83AA-76D473C8FC13}" presName="Name50" presStyleLbl="parChTrans1D2" presStyleIdx="1" presStyleCnt="2"/>
      <dgm:spPr/>
      <dgm:t>
        <a:bodyPr/>
        <a:lstStyle/>
        <a:p>
          <a:endParaRPr lang="zh-CN" altLang="en-US"/>
        </a:p>
      </dgm:t>
    </dgm:pt>
    <dgm:pt modelId="{359BA101-1EBA-464C-8A29-C5A95B9C2D29}" type="pres">
      <dgm:prSet presAssocID="{0F952994-E61C-4DDF-86C5-255B5EE6B17B}" presName="hierRoot2" presStyleCnt="0">
        <dgm:presLayoutVars>
          <dgm:hierBranch/>
        </dgm:presLayoutVars>
      </dgm:prSet>
      <dgm:spPr/>
    </dgm:pt>
    <dgm:pt modelId="{4B9AA960-0BA9-4BF0-A75E-7C7E57E2906B}" type="pres">
      <dgm:prSet presAssocID="{0F952994-E61C-4DDF-86C5-255B5EE6B17B}" presName="rootComposite" presStyleCnt="0"/>
      <dgm:spPr/>
    </dgm:pt>
    <dgm:pt modelId="{26DAA5DC-DF37-4ACF-9648-0D34A877023B}" type="pres">
      <dgm:prSet presAssocID="{0F952994-E61C-4DDF-86C5-255B5EE6B17B}" presName="rootText" presStyleLbl="node2" presStyleIdx="1" presStyleCnt="2">
        <dgm:presLayoutVars>
          <dgm:chPref val="3"/>
        </dgm:presLayoutVars>
      </dgm:prSet>
      <dgm:spPr/>
      <dgm:t>
        <a:bodyPr/>
        <a:lstStyle/>
        <a:p>
          <a:endParaRPr lang="zh-CN" altLang="en-US"/>
        </a:p>
      </dgm:t>
    </dgm:pt>
    <dgm:pt modelId="{572908EF-B8F7-4BA9-937B-292976D13F7F}" type="pres">
      <dgm:prSet presAssocID="{0F952994-E61C-4DDF-86C5-255B5EE6B17B}" presName="rootConnector" presStyleLbl="node2" presStyleIdx="1" presStyleCnt="2"/>
      <dgm:spPr/>
      <dgm:t>
        <a:bodyPr/>
        <a:lstStyle/>
        <a:p>
          <a:endParaRPr lang="zh-CN" altLang="en-US"/>
        </a:p>
      </dgm:t>
    </dgm:pt>
    <dgm:pt modelId="{FAF50C4C-6B67-42E8-8167-8A02BA12217E}" type="pres">
      <dgm:prSet presAssocID="{0F952994-E61C-4DDF-86C5-255B5EE6B17B}" presName="hierChild4" presStyleCnt="0"/>
      <dgm:spPr/>
    </dgm:pt>
    <dgm:pt modelId="{BBA264BC-F7E4-4AFD-B9A4-6E35CF8B44C6}" type="pres">
      <dgm:prSet presAssocID="{0F952994-E61C-4DDF-86C5-255B5EE6B17B}" presName="hierChild5" presStyleCnt="0"/>
      <dgm:spPr/>
    </dgm:pt>
    <dgm:pt modelId="{143A86CF-EB97-4BA8-8A3B-5B04B8BD0031}" type="pres">
      <dgm:prSet presAssocID="{0E8AA3E1-74FB-47ED-8893-246F2FB279F0}" presName="hierChild3" presStyleCnt="0"/>
      <dgm:spPr/>
    </dgm:pt>
  </dgm:ptLst>
  <dgm:cxnLst>
    <dgm:cxn modelId="{59A6C8E9-EC3E-4BF6-B359-2076B59E61CB}" type="presOf" srcId="{085536FD-8A8B-453A-816A-E25F2B6630EF}" destId="{710988E2-C51C-4891-AB1E-19EDC8C7B624}" srcOrd="1" destOrd="0" presId="urn:microsoft.com/office/officeart/2005/8/layout/orgChart1"/>
    <dgm:cxn modelId="{049C4E06-FFB4-4DEA-A36D-74CEF08B7DF5}" type="presOf" srcId="{085536FD-8A8B-453A-816A-E25F2B6630EF}" destId="{5F4FED51-2E25-4B32-B162-D6C6324E12D3}" srcOrd="0" destOrd="0" presId="urn:microsoft.com/office/officeart/2005/8/layout/orgChart1"/>
    <dgm:cxn modelId="{CE679FE9-2AAE-430B-9691-DC9529230BB2}" type="presOf" srcId="{5CBE0352-371C-4314-9E7E-DA1000A19DF8}" destId="{660E4E83-1C9A-442C-BB89-52144952C7A6}" srcOrd="1" destOrd="0" presId="urn:microsoft.com/office/officeart/2005/8/layout/orgChart1"/>
    <dgm:cxn modelId="{8337F5FB-4555-409C-A50C-AA9188E0D0E6}" type="presOf" srcId="{D78D0083-231D-44E2-819B-2909F61260E6}" destId="{8EEDD64E-09B9-4E46-826F-45A8F4FEB82F}" srcOrd="0" destOrd="0" presId="urn:microsoft.com/office/officeart/2005/8/layout/orgChart1"/>
    <dgm:cxn modelId="{DA517CC8-D805-4B39-B1DF-9B6EAC030A96}" type="presOf" srcId="{79664C30-6550-428C-A844-C476EA87B6CF}" destId="{FBF4A162-82C2-49B3-A80E-AF4ACD1B9080}" srcOrd="0" destOrd="0" presId="urn:microsoft.com/office/officeart/2005/8/layout/orgChart1"/>
    <dgm:cxn modelId="{E0FEF1C4-8657-4FD9-80F7-FD0C5357965A}" type="presOf" srcId="{0F952994-E61C-4DDF-86C5-255B5EE6B17B}" destId="{26DAA5DC-DF37-4ACF-9648-0D34A877023B}" srcOrd="0" destOrd="0" presId="urn:microsoft.com/office/officeart/2005/8/layout/orgChart1"/>
    <dgm:cxn modelId="{BFDA9661-1C0A-4DED-B958-36594A48601F}" type="presOf" srcId="{0E8AA3E1-74FB-47ED-8893-246F2FB279F0}" destId="{BBD207D2-3C0B-472E-8F22-38015C81ABB2}" srcOrd="0" destOrd="0" presId="urn:microsoft.com/office/officeart/2005/8/layout/orgChart1"/>
    <dgm:cxn modelId="{2E8878FA-2C36-4026-A2BD-FA819184530C}" srcId="{D78D0083-231D-44E2-819B-2909F61260E6}" destId="{5CBE0352-371C-4314-9E7E-DA1000A19DF8}" srcOrd="0" destOrd="0" parTransId="{B5E8223C-DE36-4310-89A1-7ED255FFEF13}" sibTransId="{77DB655E-ED7D-4225-A9AF-863E74251698}"/>
    <dgm:cxn modelId="{68683F02-770D-44B9-AD6A-F0D4E0211720}" srcId="{D78D0083-231D-44E2-819B-2909F61260E6}" destId="{085536FD-8A8B-453A-816A-E25F2B6630EF}" srcOrd="1" destOrd="0" parTransId="{79664C30-6550-428C-A844-C476EA87B6CF}" sibTransId="{DB0770BE-72D7-4695-B87A-D0A156CADFC0}"/>
    <dgm:cxn modelId="{9F51F7BE-7A16-4BDE-A23A-4FA26F74691E}" type="presOf" srcId="{D78D0083-231D-44E2-819B-2909F61260E6}" destId="{EA7F57FD-8DEA-4702-B8AC-23EE7C1B2499}" srcOrd="1" destOrd="0" presId="urn:microsoft.com/office/officeart/2005/8/layout/orgChart1"/>
    <dgm:cxn modelId="{21B0C1A4-E5D0-4153-94B5-B3E00370E8FF}" type="presOf" srcId="{99FB630D-C19E-4032-83AA-76D473C8FC13}" destId="{8A562C90-B8B0-4929-B009-925580F74FD5}" srcOrd="0" destOrd="0" presId="urn:microsoft.com/office/officeart/2005/8/layout/orgChart1"/>
    <dgm:cxn modelId="{C5BC01E4-392A-4023-B772-67E449A86F57}" srcId="{0E8AA3E1-74FB-47ED-8893-246F2FB279F0}" destId="{0F952994-E61C-4DDF-86C5-255B5EE6B17B}" srcOrd="1" destOrd="0" parTransId="{99FB630D-C19E-4032-83AA-76D473C8FC13}" sibTransId="{C3C32053-75B4-4ADF-B809-7C276C7DBBBE}"/>
    <dgm:cxn modelId="{A0A39922-72CB-40AB-8AFF-3A9152E1B24E}" type="presOf" srcId="{0E8AA3E1-74FB-47ED-8893-246F2FB279F0}" destId="{C5BCF7C4-DF9F-4F4D-A353-8CA9183C13C2}" srcOrd="1" destOrd="0" presId="urn:microsoft.com/office/officeart/2005/8/layout/orgChart1"/>
    <dgm:cxn modelId="{8773D99B-B9F5-4A84-AD9C-4F1B28ECA3F6}" srcId="{0E8AA3E1-74FB-47ED-8893-246F2FB279F0}" destId="{D78D0083-231D-44E2-819B-2909F61260E6}" srcOrd="0" destOrd="0" parTransId="{0757BA50-AF07-4427-9F44-18A320AC53A2}" sibTransId="{9F90C89F-0F6E-493D-8DAF-59A6DAD0C313}"/>
    <dgm:cxn modelId="{9AE27260-44E8-420B-96FD-01D7AEBB9977}" type="presOf" srcId="{0757BA50-AF07-4427-9F44-18A320AC53A2}" destId="{AB03890D-38C2-43F3-B230-4A8A8B6E955C}" srcOrd="0" destOrd="0" presId="urn:microsoft.com/office/officeart/2005/8/layout/orgChart1"/>
    <dgm:cxn modelId="{860A1744-A6A8-4766-B50A-2DDA8E725BC9}" type="presOf" srcId="{B5E8223C-DE36-4310-89A1-7ED255FFEF13}" destId="{B0FA2382-F8EB-40EE-BA1E-E9E4EE4B21D4}" srcOrd="0" destOrd="0" presId="urn:microsoft.com/office/officeart/2005/8/layout/orgChart1"/>
    <dgm:cxn modelId="{917DDB6B-A87A-461A-A37C-6592AA08EE99}" type="presOf" srcId="{5CBE0352-371C-4314-9E7E-DA1000A19DF8}" destId="{E371CF24-795D-4421-9384-341A7DAB4CF4}" srcOrd="0" destOrd="0" presId="urn:microsoft.com/office/officeart/2005/8/layout/orgChart1"/>
    <dgm:cxn modelId="{5338CA1F-3ABA-4718-978A-D201B575D500}" type="presOf" srcId="{CC58A41B-AAEE-4C7E-A4AF-CD8C63ACA64C}" destId="{197DA8D7-CD83-480B-A124-F24A67EF10BF}" srcOrd="0" destOrd="0" presId="urn:microsoft.com/office/officeart/2005/8/layout/orgChart1"/>
    <dgm:cxn modelId="{9455A4DE-0A5D-4B2D-AAA9-B987FC915AC7}" type="presOf" srcId="{0F952994-E61C-4DDF-86C5-255B5EE6B17B}" destId="{572908EF-B8F7-4BA9-937B-292976D13F7F}" srcOrd="1" destOrd="0" presId="urn:microsoft.com/office/officeart/2005/8/layout/orgChart1"/>
    <dgm:cxn modelId="{78D65184-F472-4A6D-817D-94628902C9CB}" srcId="{CC58A41B-AAEE-4C7E-A4AF-CD8C63ACA64C}" destId="{0E8AA3E1-74FB-47ED-8893-246F2FB279F0}" srcOrd="0" destOrd="0" parTransId="{E9621732-87F2-46EE-A01D-ADFF44C241E0}" sibTransId="{FF3BD4F7-92C6-4B7E-B9B6-47913D1555BE}"/>
    <dgm:cxn modelId="{BBE0CB83-99DC-4D0E-A28E-9F67774C7178}" type="presParOf" srcId="{197DA8D7-CD83-480B-A124-F24A67EF10BF}" destId="{722E14B0-D56D-45DA-A0B5-3B165D77621A}" srcOrd="0" destOrd="0" presId="urn:microsoft.com/office/officeart/2005/8/layout/orgChart1"/>
    <dgm:cxn modelId="{825A006D-CDB6-4475-AAC5-598CEF08350C}" type="presParOf" srcId="{722E14B0-D56D-45DA-A0B5-3B165D77621A}" destId="{3063597F-8BFE-414D-B5A7-B93B76960C48}" srcOrd="0" destOrd="0" presId="urn:microsoft.com/office/officeart/2005/8/layout/orgChart1"/>
    <dgm:cxn modelId="{4EF02B7C-1FC1-41FB-89E2-971125756CA8}" type="presParOf" srcId="{3063597F-8BFE-414D-B5A7-B93B76960C48}" destId="{BBD207D2-3C0B-472E-8F22-38015C81ABB2}" srcOrd="0" destOrd="0" presId="urn:microsoft.com/office/officeart/2005/8/layout/orgChart1"/>
    <dgm:cxn modelId="{241D1182-38F7-4C42-8529-574F932C6945}" type="presParOf" srcId="{3063597F-8BFE-414D-B5A7-B93B76960C48}" destId="{C5BCF7C4-DF9F-4F4D-A353-8CA9183C13C2}" srcOrd="1" destOrd="0" presId="urn:microsoft.com/office/officeart/2005/8/layout/orgChart1"/>
    <dgm:cxn modelId="{DE670663-1825-45E6-8D0E-E0BBB9A47417}" type="presParOf" srcId="{722E14B0-D56D-45DA-A0B5-3B165D77621A}" destId="{51BFA543-121D-49BC-AD5A-965248CE4E01}" srcOrd="1" destOrd="0" presId="urn:microsoft.com/office/officeart/2005/8/layout/orgChart1"/>
    <dgm:cxn modelId="{5155232C-AD02-44E5-B156-EBAFA29C35B6}" type="presParOf" srcId="{51BFA543-121D-49BC-AD5A-965248CE4E01}" destId="{AB03890D-38C2-43F3-B230-4A8A8B6E955C}" srcOrd="0" destOrd="0" presId="urn:microsoft.com/office/officeart/2005/8/layout/orgChart1"/>
    <dgm:cxn modelId="{6DBC6B73-53F8-453A-814F-E8F0066EE61D}" type="presParOf" srcId="{51BFA543-121D-49BC-AD5A-965248CE4E01}" destId="{DE7F74E4-E39C-48F3-A62F-452139F3BBA7}" srcOrd="1" destOrd="0" presId="urn:microsoft.com/office/officeart/2005/8/layout/orgChart1"/>
    <dgm:cxn modelId="{A0CFE550-ABDE-4C9C-B284-2C5B803A03EB}" type="presParOf" srcId="{DE7F74E4-E39C-48F3-A62F-452139F3BBA7}" destId="{FD0F33E1-BD09-40D5-96B0-D1E73FEF776E}" srcOrd="0" destOrd="0" presId="urn:microsoft.com/office/officeart/2005/8/layout/orgChart1"/>
    <dgm:cxn modelId="{0E772A33-282F-4D76-9C68-705645A9DB5D}" type="presParOf" srcId="{FD0F33E1-BD09-40D5-96B0-D1E73FEF776E}" destId="{8EEDD64E-09B9-4E46-826F-45A8F4FEB82F}" srcOrd="0" destOrd="0" presId="urn:microsoft.com/office/officeart/2005/8/layout/orgChart1"/>
    <dgm:cxn modelId="{4FE236DE-57E5-4310-AEFE-AB169803E2EA}" type="presParOf" srcId="{FD0F33E1-BD09-40D5-96B0-D1E73FEF776E}" destId="{EA7F57FD-8DEA-4702-B8AC-23EE7C1B2499}" srcOrd="1" destOrd="0" presId="urn:microsoft.com/office/officeart/2005/8/layout/orgChart1"/>
    <dgm:cxn modelId="{11F01032-53AC-49BB-8E43-8549F6340CE9}" type="presParOf" srcId="{DE7F74E4-E39C-48F3-A62F-452139F3BBA7}" destId="{95939ABF-FBA9-4345-BD94-91F9F6574795}" srcOrd="1" destOrd="0" presId="urn:microsoft.com/office/officeart/2005/8/layout/orgChart1"/>
    <dgm:cxn modelId="{B94CCF6A-154F-4C11-A151-630959BC8FF3}" type="presParOf" srcId="{95939ABF-FBA9-4345-BD94-91F9F6574795}" destId="{B0FA2382-F8EB-40EE-BA1E-E9E4EE4B21D4}" srcOrd="0" destOrd="0" presId="urn:microsoft.com/office/officeart/2005/8/layout/orgChart1"/>
    <dgm:cxn modelId="{4C166FC6-FFB7-4EC5-92FE-E9A6A0F5427F}" type="presParOf" srcId="{95939ABF-FBA9-4345-BD94-91F9F6574795}" destId="{6A997FEA-2A52-4642-8FEE-9D14489C9298}" srcOrd="1" destOrd="0" presId="urn:microsoft.com/office/officeart/2005/8/layout/orgChart1"/>
    <dgm:cxn modelId="{D1B6D0DE-2AAD-4A88-A98C-BB9A4CC714A5}" type="presParOf" srcId="{6A997FEA-2A52-4642-8FEE-9D14489C9298}" destId="{1C800F12-E2AC-461A-BF9F-6337028013C9}" srcOrd="0" destOrd="0" presId="urn:microsoft.com/office/officeart/2005/8/layout/orgChart1"/>
    <dgm:cxn modelId="{1A746AFC-BE23-4A57-924E-F3C192C79AC7}" type="presParOf" srcId="{1C800F12-E2AC-461A-BF9F-6337028013C9}" destId="{E371CF24-795D-4421-9384-341A7DAB4CF4}" srcOrd="0" destOrd="0" presId="urn:microsoft.com/office/officeart/2005/8/layout/orgChart1"/>
    <dgm:cxn modelId="{3C8ACD5C-CB7F-4E5F-821C-62B768C62EA2}" type="presParOf" srcId="{1C800F12-E2AC-461A-BF9F-6337028013C9}" destId="{660E4E83-1C9A-442C-BB89-52144952C7A6}" srcOrd="1" destOrd="0" presId="urn:microsoft.com/office/officeart/2005/8/layout/orgChart1"/>
    <dgm:cxn modelId="{397F5928-F7B7-4FDA-B866-4B4572CCAA82}" type="presParOf" srcId="{6A997FEA-2A52-4642-8FEE-9D14489C9298}" destId="{965C31B3-0E4A-4809-B42A-C6117875AB6B}" srcOrd="1" destOrd="0" presId="urn:microsoft.com/office/officeart/2005/8/layout/orgChart1"/>
    <dgm:cxn modelId="{B602E0A2-0868-4EF6-BCE1-298A39327279}" type="presParOf" srcId="{6A997FEA-2A52-4642-8FEE-9D14489C9298}" destId="{B044D505-2C9C-425B-B70B-0275782B70D1}" srcOrd="2" destOrd="0" presId="urn:microsoft.com/office/officeart/2005/8/layout/orgChart1"/>
    <dgm:cxn modelId="{CAC3F4B1-0C36-49D5-8EEB-F31E46201DF4}" type="presParOf" srcId="{95939ABF-FBA9-4345-BD94-91F9F6574795}" destId="{FBF4A162-82C2-49B3-A80E-AF4ACD1B9080}" srcOrd="2" destOrd="0" presId="urn:microsoft.com/office/officeart/2005/8/layout/orgChart1"/>
    <dgm:cxn modelId="{1182B48C-0116-448B-9C4A-F32A1DD600F1}" type="presParOf" srcId="{95939ABF-FBA9-4345-BD94-91F9F6574795}" destId="{4BEF0DD5-D856-42ED-803C-01CC87B2079D}" srcOrd="3" destOrd="0" presId="urn:microsoft.com/office/officeart/2005/8/layout/orgChart1"/>
    <dgm:cxn modelId="{5E7ACB52-D0C7-492E-90BD-CC5A014C6679}" type="presParOf" srcId="{4BEF0DD5-D856-42ED-803C-01CC87B2079D}" destId="{D6A7B4FA-6100-46F8-BA8A-A5B01C918203}" srcOrd="0" destOrd="0" presId="urn:microsoft.com/office/officeart/2005/8/layout/orgChart1"/>
    <dgm:cxn modelId="{30D9D4C8-73CD-47EE-A73C-426607748326}" type="presParOf" srcId="{D6A7B4FA-6100-46F8-BA8A-A5B01C918203}" destId="{5F4FED51-2E25-4B32-B162-D6C6324E12D3}" srcOrd="0" destOrd="0" presId="urn:microsoft.com/office/officeart/2005/8/layout/orgChart1"/>
    <dgm:cxn modelId="{37C11C2C-5BF6-485D-9185-8B3E8BE939F5}" type="presParOf" srcId="{D6A7B4FA-6100-46F8-BA8A-A5B01C918203}" destId="{710988E2-C51C-4891-AB1E-19EDC8C7B624}" srcOrd="1" destOrd="0" presId="urn:microsoft.com/office/officeart/2005/8/layout/orgChart1"/>
    <dgm:cxn modelId="{FF9E2055-50DC-4FC2-B90E-B21FF687B9F5}" type="presParOf" srcId="{4BEF0DD5-D856-42ED-803C-01CC87B2079D}" destId="{4DC01F73-59F9-4140-B6CD-4A28B95BC180}" srcOrd="1" destOrd="0" presId="urn:microsoft.com/office/officeart/2005/8/layout/orgChart1"/>
    <dgm:cxn modelId="{56161844-FD87-427D-BDDB-81A60262F3EE}" type="presParOf" srcId="{4BEF0DD5-D856-42ED-803C-01CC87B2079D}" destId="{F32CAD4E-F6F6-4366-A642-F18A9415E019}" srcOrd="2" destOrd="0" presId="urn:microsoft.com/office/officeart/2005/8/layout/orgChart1"/>
    <dgm:cxn modelId="{AF6273BB-4CD5-46E3-88FC-3A31CC3C6980}" type="presParOf" srcId="{DE7F74E4-E39C-48F3-A62F-452139F3BBA7}" destId="{BD088731-0522-44BB-A4DA-6091D290924A}" srcOrd="2" destOrd="0" presId="urn:microsoft.com/office/officeart/2005/8/layout/orgChart1"/>
    <dgm:cxn modelId="{A49526E5-2F06-485D-838D-11F9D915F776}" type="presParOf" srcId="{51BFA543-121D-49BC-AD5A-965248CE4E01}" destId="{8A562C90-B8B0-4929-B009-925580F74FD5}" srcOrd="2" destOrd="0" presId="urn:microsoft.com/office/officeart/2005/8/layout/orgChart1"/>
    <dgm:cxn modelId="{6F24C77B-BC9D-4CF7-A5D0-16375D80F163}" type="presParOf" srcId="{51BFA543-121D-49BC-AD5A-965248CE4E01}" destId="{359BA101-1EBA-464C-8A29-C5A95B9C2D29}" srcOrd="3" destOrd="0" presId="urn:microsoft.com/office/officeart/2005/8/layout/orgChart1"/>
    <dgm:cxn modelId="{9F59B0C3-00D8-4E16-AE6C-225F1B722BA0}" type="presParOf" srcId="{359BA101-1EBA-464C-8A29-C5A95B9C2D29}" destId="{4B9AA960-0BA9-4BF0-A75E-7C7E57E2906B}" srcOrd="0" destOrd="0" presId="urn:microsoft.com/office/officeart/2005/8/layout/orgChart1"/>
    <dgm:cxn modelId="{4800A7F1-2244-4D26-A286-27F157E507EF}" type="presParOf" srcId="{4B9AA960-0BA9-4BF0-A75E-7C7E57E2906B}" destId="{26DAA5DC-DF37-4ACF-9648-0D34A877023B}" srcOrd="0" destOrd="0" presId="urn:microsoft.com/office/officeart/2005/8/layout/orgChart1"/>
    <dgm:cxn modelId="{102378C6-2AD3-46A5-9A82-AB5DE70A5CB6}" type="presParOf" srcId="{4B9AA960-0BA9-4BF0-A75E-7C7E57E2906B}" destId="{572908EF-B8F7-4BA9-937B-292976D13F7F}" srcOrd="1" destOrd="0" presId="urn:microsoft.com/office/officeart/2005/8/layout/orgChart1"/>
    <dgm:cxn modelId="{B403C2CC-EF97-4742-B0EA-B31AD0BFE876}" type="presParOf" srcId="{359BA101-1EBA-464C-8A29-C5A95B9C2D29}" destId="{FAF50C4C-6B67-42E8-8167-8A02BA12217E}" srcOrd="1" destOrd="0" presId="urn:microsoft.com/office/officeart/2005/8/layout/orgChart1"/>
    <dgm:cxn modelId="{062A236B-124E-40C1-9703-8729B554E93D}" type="presParOf" srcId="{359BA101-1EBA-464C-8A29-C5A95B9C2D29}" destId="{BBA264BC-F7E4-4AFD-B9A4-6E35CF8B44C6}" srcOrd="2" destOrd="0" presId="urn:microsoft.com/office/officeart/2005/8/layout/orgChart1"/>
    <dgm:cxn modelId="{D1496541-C97E-4056-9DDA-793399EE5166}" type="presParOf" srcId="{722E14B0-D56D-45DA-A0B5-3B165D77621A}" destId="{143A86CF-EB97-4BA8-8A3B-5B04B8BD0031}" srcOrd="2" destOrd="0" presId="urn:microsoft.com/office/officeart/2005/8/layout/orgChart1"/>
  </dgm:cxnLst>
  <dgm:bg>
    <a:solidFill>
      <a:schemeClr val="accent6">
        <a:lumMod val="20000"/>
        <a:lumOff val="80000"/>
      </a:schemeClr>
    </a:solidFill>
  </dgm:bg>
  <dgm:whole>
    <a:ln w="9525" cap="flat" cmpd="sng" algn="ctr">
      <a:solidFill>
        <a:schemeClr val="accent2">
          <a:lumMod val="75000"/>
        </a:schemeClr>
      </a:solid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F791C40-72BC-4DA0-BBBF-784A3574989A}"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638EA882-A711-4001-8CC3-7757C1C18D40}">
      <dgm:prSet phldrT="[文本]" custT="1"/>
      <dgm:spPr/>
      <dgm:t>
        <a:bodyPr vert="vert"/>
        <a:lstStyle/>
        <a:p>
          <a:r>
            <a:rPr lang="zh-CN" altLang="en-US" sz="2800" dirty="0" smtClean="0"/>
            <a:t>金融交易</a:t>
          </a:r>
          <a:endParaRPr lang="zh-CN" altLang="en-US" sz="2800" dirty="0"/>
        </a:p>
      </dgm:t>
    </dgm:pt>
    <dgm:pt modelId="{6FA6E030-6E7D-46AA-A013-B21E3D1CC8B8}" type="parTrans" cxnId="{5FECF750-2E6C-4E5F-9F9C-9E9B83F0F3E1}">
      <dgm:prSet/>
      <dgm:spPr/>
      <dgm:t>
        <a:bodyPr/>
        <a:lstStyle/>
        <a:p>
          <a:endParaRPr lang="zh-CN" altLang="en-US"/>
        </a:p>
      </dgm:t>
    </dgm:pt>
    <dgm:pt modelId="{FF7917E3-5887-4853-AC5E-3BD228E35BFA}" type="sibTrans" cxnId="{5FECF750-2E6C-4E5F-9F9C-9E9B83F0F3E1}">
      <dgm:prSet/>
      <dgm:spPr/>
      <dgm:t>
        <a:bodyPr/>
        <a:lstStyle/>
        <a:p>
          <a:endParaRPr lang="zh-CN" altLang="en-US"/>
        </a:p>
      </dgm:t>
    </dgm:pt>
    <dgm:pt modelId="{E9955287-2D34-44FE-B0B5-A76F753D4A84}">
      <dgm:prSet phldrT="[文本]" custT="1"/>
      <dgm:spPr/>
      <dgm:t>
        <a:bodyPr/>
        <a:lstStyle/>
        <a:p>
          <a:r>
            <a:rPr lang="zh-CN" altLang="en-US" sz="2400" dirty="0" smtClean="0"/>
            <a:t>金融账户</a:t>
          </a:r>
          <a:endParaRPr lang="zh-CN" altLang="en-US" sz="2400" dirty="0"/>
        </a:p>
      </dgm:t>
    </dgm:pt>
    <dgm:pt modelId="{2085B868-F992-424E-8932-134F602751E6}" type="parTrans" cxnId="{73E0BAF6-D348-4D3C-A5C1-FD54C9E3DEE1}">
      <dgm:prSet/>
      <dgm:spPr/>
      <dgm:t>
        <a:bodyPr/>
        <a:lstStyle/>
        <a:p>
          <a:endParaRPr lang="zh-CN" altLang="en-US"/>
        </a:p>
      </dgm:t>
    </dgm:pt>
    <dgm:pt modelId="{701C5E3F-3BE7-41E8-8BC3-D950E4B0486D}" type="sibTrans" cxnId="{73E0BAF6-D348-4D3C-A5C1-FD54C9E3DEE1}">
      <dgm:prSet/>
      <dgm:spPr/>
      <dgm:t>
        <a:bodyPr/>
        <a:lstStyle/>
        <a:p>
          <a:endParaRPr lang="zh-CN" altLang="en-US"/>
        </a:p>
      </dgm:t>
    </dgm:pt>
    <dgm:pt modelId="{848CD305-E973-4568-A453-D833DB885C5F}" type="pres">
      <dgm:prSet presAssocID="{3F791C40-72BC-4DA0-BBBF-784A3574989A}" presName="Name0" presStyleCnt="0">
        <dgm:presLayoutVars>
          <dgm:chPref val="1"/>
          <dgm:dir/>
          <dgm:animOne val="branch"/>
          <dgm:animLvl val="lvl"/>
          <dgm:resizeHandles val="exact"/>
        </dgm:presLayoutVars>
      </dgm:prSet>
      <dgm:spPr/>
      <dgm:t>
        <a:bodyPr/>
        <a:lstStyle/>
        <a:p>
          <a:endParaRPr lang="zh-CN" altLang="en-US"/>
        </a:p>
      </dgm:t>
    </dgm:pt>
    <dgm:pt modelId="{8A591D0F-EEAA-489D-8726-ED2174A0B2DD}" type="pres">
      <dgm:prSet presAssocID="{638EA882-A711-4001-8CC3-7757C1C18D40}" presName="root1" presStyleCnt="0"/>
      <dgm:spPr/>
    </dgm:pt>
    <dgm:pt modelId="{906B43F7-451F-4A68-BDBC-A183204F1E91}" type="pres">
      <dgm:prSet presAssocID="{638EA882-A711-4001-8CC3-7757C1C18D40}" presName="LevelOneTextNode" presStyleLbl="node0" presStyleIdx="0" presStyleCnt="1" custScaleX="104795" custScaleY="51542" custLinFactNeighborX="25571" custLinFactNeighborY="-4627">
        <dgm:presLayoutVars>
          <dgm:chPref val="3"/>
        </dgm:presLayoutVars>
      </dgm:prSet>
      <dgm:spPr/>
      <dgm:t>
        <a:bodyPr/>
        <a:lstStyle/>
        <a:p>
          <a:endParaRPr lang="zh-CN" altLang="en-US"/>
        </a:p>
      </dgm:t>
    </dgm:pt>
    <dgm:pt modelId="{7F8B4D53-27E0-4026-9157-9B819037A6FE}" type="pres">
      <dgm:prSet presAssocID="{638EA882-A711-4001-8CC3-7757C1C18D40}" presName="level2hierChild" presStyleCnt="0"/>
      <dgm:spPr/>
    </dgm:pt>
    <dgm:pt modelId="{56F7858E-2F85-425E-81FA-FEF065C86362}" type="pres">
      <dgm:prSet presAssocID="{2085B868-F992-424E-8932-134F602751E6}" presName="conn2-1" presStyleLbl="parChTrans1D2" presStyleIdx="0" presStyleCnt="1"/>
      <dgm:spPr/>
      <dgm:t>
        <a:bodyPr/>
        <a:lstStyle/>
        <a:p>
          <a:endParaRPr lang="zh-CN" altLang="en-US"/>
        </a:p>
      </dgm:t>
    </dgm:pt>
    <dgm:pt modelId="{D7D7E398-EE9A-476E-9E22-4747E1C0DAD2}" type="pres">
      <dgm:prSet presAssocID="{2085B868-F992-424E-8932-134F602751E6}" presName="connTx" presStyleLbl="parChTrans1D2" presStyleIdx="0" presStyleCnt="1"/>
      <dgm:spPr/>
      <dgm:t>
        <a:bodyPr/>
        <a:lstStyle/>
        <a:p>
          <a:endParaRPr lang="zh-CN" altLang="en-US"/>
        </a:p>
      </dgm:t>
    </dgm:pt>
    <dgm:pt modelId="{46F2516A-2547-4D80-94B8-C31DF7A11802}" type="pres">
      <dgm:prSet presAssocID="{E9955287-2D34-44FE-B0B5-A76F753D4A84}" presName="root2" presStyleCnt="0"/>
      <dgm:spPr/>
    </dgm:pt>
    <dgm:pt modelId="{2AD53481-61A4-4CF2-B97D-CE61B03CE405}" type="pres">
      <dgm:prSet presAssocID="{E9955287-2D34-44FE-B0B5-A76F753D4A84}" presName="LevelTwoTextNode" presStyleLbl="node2" presStyleIdx="0" presStyleCnt="1" custLinFactNeighborX="1754" custLinFactNeighborY="-27716">
        <dgm:presLayoutVars>
          <dgm:chPref val="3"/>
        </dgm:presLayoutVars>
      </dgm:prSet>
      <dgm:spPr/>
      <dgm:t>
        <a:bodyPr/>
        <a:lstStyle/>
        <a:p>
          <a:endParaRPr lang="zh-CN" altLang="en-US"/>
        </a:p>
      </dgm:t>
    </dgm:pt>
    <dgm:pt modelId="{A9C093FF-84A3-4DEC-8029-5FBE4C92DB95}" type="pres">
      <dgm:prSet presAssocID="{E9955287-2D34-44FE-B0B5-A76F753D4A84}" presName="level3hierChild" presStyleCnt="0"/>
      <dgm:spPr/>
    </dgm:pt>
  </dgm:ptLst>
  <dgm:cxnLst>
    <dgm:cxn modelId="{3245AEF9-EAC9-4CC0-9C79-1772FE535C7C}" type="presOf" srcId="{2085B868-F992-424E-8932-134F602751E6}" destId="{D7D7E398-EE9A-476E-9E22-4747E1C0DAD2}" srcOrd="1" destOrd="0" presId="urn:microsoft.com/office/officeart/2008/layout/HorizontalMultiLevelHierarchy"/>
    <dgm:cxn modelId="{7769A68B-82ED-4BC4-B6A8-F2CC69E2AE4E}" type="presOf" srcId="{3F791C40-72BC-4DA0-BBBF-784A3574989A}" destId="{848CD305-E973-4568-A453-D833DB885C5F}" srcOrd="0" destOrd="0" presId="urn:microsoft.com/office/officeart/2008/layout/HorizontalMultiLevelHierarchy"/>
    <dgm:cxn modelId="{5FECF750-2E6C-4E5F-9F9C-9E9B83F0F3E1}" srcId="{3F791C40-72BC-4DA0-BBBF-784A3574989A}" destId="{638EA882-A711-4001-8CC3-7757C1C18D40}" srcOrd="0" destOrd="0" parTransId="{6FA6E030-6E7D-46AA-A013-B21E3D1CC8B8}" sibTransId="{FF7917E3-5887-4853-AC5E-3BD228E35BFA}"/>
    <dgm:cxn modelId="{73E0BAF6-D348-4D3C-A5C1-FD54C9E3DEE1}" srcId="{638EA882-A711-4001-8CC3-7757C1C18D40}" destId="{E9955287-2D34-44FE-B0B5-A76F753D4A84}" srcOrd="0" destOrd="0" parTransId="{2085B868-F992-424E-8932-134F602751E6}" sibTransId="{701C5E3F-3BE7-41E8-8BC3-D950E4B0486D}"/>
    <dgm:cxn modelId="{00FEC766-53CB-43F5-8093-0AE9ED4A9A8F}" type="presOf" srcId="{2085B868-F992-424E-8932-134F602751E6}" destId="{56F7858E-2F85-425E-81FA-FEF065C86362}" srcOrd="0" destOrd="0" presId="urn:microsoft.com/office/officeart/2008/layout/HorizontalMultiLevelHierarchy"/>
    <dgm:cxn modelId="{05FC8BD4-6A4F-43A0-A576-59885AE138D3}" type="presOf" srcId="{638EA882-A711-4001-8CC3-7757C1C18D40}" destId="{906B43F7-451F-4A68-BDBC-A183204F1E91}" srcOrd="0" destOrd="0" presId="urn:microsoft.com/office/officeart/2008/layout/HorizontalMultiLevelHierarchy"/>
    <dgm:cxn modelId="{6DE1877A-2122-410D-8480-127E81022D69}" type="presOf" srcId="{E9955287-2D34-44FE-B0B5-A76F753D4A84}" destId="{2AD53481-61A4-4CF2-B97D-CE61B03CE405}" srcOrd="0" destOrd="0" presId="urn:microsoft.com/office/officeart/2008/layout/HorizontalMultiLevelHierarchy"/>
    <dgm:cxn modelId="{D796EA25-E6F6-49CC-A273-19D2BA7D18C6}" type="presParOf" srcId="{848CD305-E973-4568-A453-D833DB885C5F}" destId="{8A591D0F-EEAA-489D-8726-ED2174A0B2DD}" srcOrd="0" destOrd="0" presId="urn:microsoft.com/office/officeart/2008/layout/HorizontalMultiLevelHierarchy"/>
    <dgm:cxn modelId="{A44D261B-20E1-4FB1-A931-8B989497F76E}" type="presParOf" srcId="{8A591D0F-EEAA-489D-8726-ED2174A0B2DD}" destId="{906B43F7-451F-4A68-BDBC-A183204F1E91}" srcOrd="0" destOrd="0" presId="urn:microsoft.com/office/officeart/2008/layout/HorizontalMultiLevelHierarchy"/>
    <dgm:cxn modelId="{280CA308-751A-4B08-8D0D-ADA807157CC3}" type="presParOf" srcId="{8A591D0F-EEAA-489D-8726-ED2174A0B2DD}" destId="{7F8B4D53-27E0-4026-9157-9B819037A6FE}" srcOrd="1" destOrd="0" presId="urn:microsoft.com/office/officeart/2008/layout/HorizontalMultiLevelHierarchy"/>
    <dgm:cxn modelId="{BF29201B-D94A-4627-B89F-E7788EE9199F}" type="presParOf" srcId="{7F8B4D53-27E0-4026-9157-9B819037A6FE}" destId="{56F7858E-2F85-425E-81FA-FEF065C86362}" srcOrd="0" destOrd="0" presId="urn:microsoft.com/office/officeart/2008/layout/HorizontalMultiLevelHierarchy"/>
    <dgm:cxn modelId="{93C2800F-1D9F-49AD-A7F5-8B5344A98A50}" type="presParOf" srcId="{56F7858E-2F85-425E-81FA-FEF065C86362}" destId="{D7D7E398-EE9A-476E-9E22-4747E1C0DAD2}" srcOrd="0" destOrd="0" presId="urn:microsoft.com/office/officeart/2008/layout/HorizontalMultiLevelHierarchy"/>
    <dgm:cxn modelId="{BB18A08A-EE18-401B-8F7B-EC76A6DB0398}" type="presParOf" srcId="{7F8B4D53-27E0-4026-9157-9B819037A6FE}" destId="{46F2516A-2547-4D80-94B8-C31DF7A11802}" srcOrd="1" destOrd="0" presId="urn:microsoft.com/office/officeart/2008/layout/HorizontalMultiLevelHierarchy"/>
    <dgm:cxn modelId="{A52749A6-D752-48C9-A2B7-0B0DED14C067}" type="presParOf" srcId="{46F2516A-2547-4D80-94B8-C31DF7A11802}" destId="{2AD53481-61A4-4CF2-B97D-CE61B03CE405}" srcOrd="0" destOrd="0" presId="urn:microsoft.com/office/officeart/2008/layout/HorizontalMultiLevelHierarchy"/>
    <dgm:cxn modelId="{BA9C824C-C83D-4C42-9834-597CE93C5CA9}" type="presParOf" srcId="{46F2516A-2547-4D80-94B8-C31DF7A11802}" destId="{A9C093FF-84A3-4DEC-8029-5FBE4C92DB95}"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D65AC4-2BF0-499E-82AD-6D18C120ECC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EB1653CC-7024-4DA1-8EEF-7C1EFBFBE4FE}">
      <dgm:prSet phldrT="[文本]"/>
      <dgm:spPr/>
      <dgm:t>
        <a:bodyPr/>
        <a:lstStyle/>
        <a:p>
          <a:r>
            <a:rPr lang="zh-CN" altLang="en-US" dirty="0" smtClean="0"/>
            <a:t>地方财政收入</a:t>
          </a:r>
          <a:endParaRPr lang="zh-CN" altLang="en-US" dirty="0"/>
        </a:p>
      </dgm:t>
    </dgm:pt>
    <dgm:pt modelId="{5E0ECAA7-00D8-4CE4-8A3F-26122D54AF93}" type="parTrans" cxnId="{B1428388-9274-4307-998C-B748E790F6B5}">
      <dgm:prSet/>
      <dgm:spPr/>
      <dgm:t>
        <a:bodyPr/>
        <a:lstStyle/>
        <a:p>
          <a:endParaRPr lang="zh-CN" altLang="en-US"/>
        </a:p>
      </dgm:t>
    </dgm:pt>
    <dgm:pt modelId="{46B5EDE8-F0DD-4C39-A26A-14627F341FBE}" type="sibTrans" cxnId="{B1428388-9274-4307-998C-B748E790F6B5}">
      <dgm:prSet/>
      <dgm:spPr/>
      <dgm:t>
        <a:bodyPr/>
        <a:lstStyle/>
        <a:p>
          <a:endParaRPr lang="zh-CN" altLang="en-US"/>
        </a:p>
      </dgm:t>
    </dgm:pt>
    <dgm:pt modelId="{27A112EE-018D-4536-A05A-6C0CC829B457}">
      <dgm:prSet phldrT="[文本]"/>
      <dgm:spPr/>
      <dgm:t>
        <a:bodyPr/>
        <a:lstStyle/>
        <a:p>
          <a:r>
            <a:rPr lang="zh-CN" altLang="en-US" dirty="0" smtClean="0"/>
            <a:t>地方本级收入</a:t>
          </a:r>
          <a:endParaRPr lang="zh-CN" altLang="en-US" dirty="0"/>
        </a:p>
      </dgm:t>
    </dgm:pt>
    <dgm:pt modelId="{89A40E97-5B4B-4B08-B954-64E95D8F31D6}" type="parTrans" cxnId="{5DFF86B7-B3CB-47E4-923A-A188B9D8B631}">
      <dgm:prSet/>
      <dgm:spPr/>
      <dgm:t>
        <a:bodyPr/>
        <a:lstStyle/>
        <a:p>
          <a:endParaRPr lang="zh-CN" altLang="en-US"/>
        </a:p>
      </dgm:t>
    </dgm:pt>
    <dgm:pt modelId="{2BFFE311-627F-4156-823F-525621181128}" type="sibTrans" cxnId="{5DFF86B7-B3CB-47E4-923A-A188B9D8B631}">
      <dgm:prSet/>
      <dgm:spPr/>
      <dgm:t>
        <a:bodyPr/>
        <a:lstStyle/>
        <a:p>
          <a:endParaRPr lang="zh-CN" altLang="en-US"/>
        </a:p>
      </dgm:t>
    </dgm:pt>
    <dgm:pt modelId="{4B39E8F3-C03A-4268-A3F0-5992506084DB}">
      <dgm:prSet phldrT="[文本]"/>
      <dgm:spPr/>
      <dgm:t>
        <a:bodyPr/>
        <a:lstStyle/>
        <a:p>
          <a:r>
            <a:rPr lang="zh-CN" altLang="en-US" dirty="0" smtClean="0"/>
            <a:t>转移支付收入</a:t>
          </a:r>
          <a:endParaRPr lang="zh-CN" altLang="en-US" dirty="0"/>
        </a:p>
      </dgm:t>
    </dgm:pt>
    <dgm:pt modelId="{34CDC0EB-17E8-40F3-939B-D6C0DD6C730E}" type="parTrans" cxnId="{184B9710-42E1-453F-BF68-F24C90E71148}">
      <dgm:prSet/>
      <dgm:spPr/>
      <dgm:t>
        <a:bodyPr/>
        <a:lstStyle/>
        <a:p>
          <a:endParaRPr lang="zh-CN" altLang="en-US"/>
        </a:p>
      </dgm:t>
    </dgm:pt>
    <dgm:pt modelId="{1C7B7B96-AF50-40A6-96F9-173DF93EB4F7}" type="sibTrans" cxnId="{184B9710-42E1-453F-BF68-F24C90E71148}">
      <dgm:prSet/>
      <dgm:spPr/>
      <dgm:t>
        <a:bodyPr/>
        <a:lstStyle/>
        <a:p>
          <a:endParaRPr lang="zh-CN" altLang="en-US"/>
        </a:p>
      </dgm:t>
    </dgm:pt>
    <dgm:pt modelId="{98F91CD5-95DA-434F-A252-27A73657AFB9}">
      <dgm:prSet phldrT="[文本]"/>
      <dgm:spPr/>
      <dgm:t>
        <a:bodyPr/>
        <a:lstStyle/>
        <a:p>
          <a:r>
            <a:rPr lang="zh-CN" altLang="en-US" dirty="0" smtClean="0"/>
            <a:t>中央税收返还</a:t>
          </a:r>
          <a:endParaRPr lang="zh-CN" altLang="en-US" dirty="0"/>
        </a:p>
      </dgm:t>
    </dgm:pt>
    <dgm:pt modelId="{02A61496-FFCF-46BA-91A1-924A678363D2}" type="parTrans" cxnId="{DC96EE30-9CA9-407D-96D0-72B3462A9AF6}">
      <dgm:prSet/>
      <dgm:spPr/>
      <dgm:t>
        <a:bodyPr/>
        <a:lstStyle/>
        <a:p>
          <a:endParaRPr lang="zh-CN" altLang="en-US"/>
        </a:p>
      </dgm:t>
    </dgm:pt>
    <dgm:pt modelId="{EC935094-1F30-4C02-8805-C8736F4624E3}" type="sibTrans" cxnId="{DC96EE30-9CA9-407D-96D0-72B3462A9AF6}">
      <dgm:prSet/>
      <dgm:spPr/>
      <dgm:t>
        <a:bodyPr/>
        <a:lstStyle/>
        <a:p>
          <a:endParaRPr lang="zh-CN" altLang="en-US"/>
        </a:p>
      </dgm:t>
    </dgm:pt>
    <dgm:pt modelId="{12C919F6-7237-4097-916C-AA319687BD6A}">
      <dgm:prSet custT="1"/>
      <dgm:spPr/>
      <dgm:t>
        <a:bodyPr/>
        <a:lstStyle/>
        <a:p>
          <a:r>
            <a:rPr lang="zh-CN" altLang="en-US" sz="2000" dirty="0" smtClean="0"/>
            <a:t>一般性转移支付</a:t>
          </a:r>
          <a:endParaRPr lang="zh-CN" altLang="en-US" sz="2000" dirty="0"/>
        </a:p>
      </dgm:t>
    </dgm:pt>
    <dgm:pt modelId="{BF4AE28E-E167-4988-8AE0-3C1F8EBD962D}" type="parTrans" cxnId="{F8D9CF8C-AFB2-4F7D-A31F-2A227CC835B5}">
      <dgm:prSet/>
      <dgm:spPr/>
      <dgm:t>
        <a:bodyPr/>
        <a:lstStyle/>
        <a:p>
          <a:endParaRPr lang="zh-CN" altLang="en-US"/>
        </a:p>
      </dgm:t>
    </dgm:pt>
    <dgm:pt modelId="{044E984A-0FB7-458C-84F7-59B703CAFC14}" type="sibTrans" cxnId="{F8D9CF8C-AFB2-4F7D-A31F-2A227CC835B5}">
      <dgm:prSet/>
      <dgm:spPr/>
      <dgm:t>
        <a:bodyPr/>
        <a:lstStyle/>
        <a:p>
          <a:endParaRPr lang="zh-CN" altLang="en-US"/>
        </a:p>
      </dgm:t>
    </dgm:pt>
    <dgm:pt modelId="{96373664-BF3D-4D4F-B154-60C6923CC2C9}">
      <dgm:prSet custT="1"/>
      <dgm:spPr/>
      <dgm:t>
        <a:bodyPr/>
        <a:lstStyle/>
        <a:p>
          <a:r>
            <a:rPr lang="zh-CN" altLang="en-US" sz="2000" dirty="0" smtClean="0"/>
            <a:t>专项转移支付</a:t>
          </a:r>
          <a:endParaRPr lang="zh-CN" altLang="en-US" sz="2000" dirty="0"/>
        </a:p>
      </dgm:t>
    </dgm:pt>
    <dgm:pt modelId="{E17BCB6F-5D49-4C69-A713-20E9A2FEBB9C}" type="parTrans" cxnId="{48737FD4-04DC-4089-8794-03C754284569}">
      <dgm:prSet/>
      <dgm:spPr/>
      <dgm:t>
        <a:bodyPr/>
        <a:lstStyle/>
        <a:p>
          <a:endParaRPr lang="zh-CN" altLang="en-US"/>
        </a:p>
      </dgm:t>
    </dgm:pt>
    <dgm:pt modelId="{14D5D4BF-4F2D-418E-926F-AD002AE02D04}" type="sibTrans" cxnId="{48737FD4-04DC-4089-8794-03C754284569}">
      <dgm:prSet/>
      <dgm:spPr/>
      <dgm:t>
        <a:bodyPr/>
        <a:lstStyle/>
        <a:p>
          <a:endParaRPr lang="zh-CN" altLang="en-US"/>
        </a:p>
      </dgm:t>
    </dgm:pt>
    <dgm:pt modelId="{0F838E8C-9628-4902-BE5C-511D8A41059D}" type="pres">
      <dgm:prSet presAssocID="{66D65AC4-2BF0-499E-82AD-6D18C120ECC0}" presName="diagram" presStyleCnt="0">
        <dgm:presLayoutVars>
          <dgm:chPref val="1"/>
          <dgm:dir/>
          <dgm:animOne val="branch"/>
          <dgm:animLvl val="lvl"/>
          <dgm:resizeHandles val="exact"/>
        </dgm:presLayoutVars>
      </dgm:prSet>
      <dgm:spPr/>
      <dgm:t>
        <a:bodyPr/>
        <a:lstStyle/>
        <a:p>
          <a:endParaRPr lang="zh-CN" altLang="en-US"/>
        </a:p>
      </dgm:t>
    </dgm:pt>
    <dgm:pt modelId="{17045B67-F31E-457C-9BFC-513CA4C49791}" type="pres">
      <dgm:prSet presAssocID="{EB1653CC-7024-4DA1-8EEF-7C1EFBFBE4FE}" presName="root1" presStyleCnt="0"/>
      <dgm:spPr/>
    </dgm:pt>
    <dgm:pt modelId="{F29F05D6-882B-44A3-B247-068B1634CE72}" type="pres">
      <dgm:prSet presAssocID="{EB1653CC-7024-4DA1-8EEF-7C1EFBFBE4FE}" presName="LevelOneTextNode" presStyleLbl="node0" presStyleIdx="0" presStyleCnt="1">
        <dgm:presLayoutVars>
          <dgm:chPref val="3"/>
        </dgm:presLayoutVars>
      </dgm:prSet>
      <dgm:spPr/>
      <dgm:t>
        <a:bodyPr/>
        <a:lstStyle/>
        <a:p>
          <a:endParaRPr lang="zh-CN" altLang="en-US"/>
        </a:p>
      </dgm:t>
    </dgm:pt>
    <dgm:pt modelId="{4D13B8CA-E800-4DCD-96EC-D5BD8F4583A1}" type="pres">
      <dgm:prSet presAssocID="{EB1653CC-7024-4DA1-8EEF-7C1EFBFBE4FE}" presName="level2hierChild" presStyleCnt="0"/>
      <dgm:spPr/>
    </dgm:pt>
    <dgm:pt modelId="{067BF40C-938B-4A42-A23C-851500263C90}" type="pres">
      <dgm:prSet presAssocID="{89A40E97-5B4B-4B08-B954-64E95D8F31D6}" presName="conn2-1" presStyleLbl="parChTrans1D2" presStyleIdx="0" presStyleCnt="3"/>
      <dgm:spPr/>
      <dgm:t>
        <a:bodyPr/>
        <a:lstStyle/>
        <a:p>
          <a:endParaRPr lang="zh-CN" altLang="en-US"/>
        </a:p>
      </dgm:t>
    </dgm:pt>
    <dgm:pt modelId="{C33D6C78-F8A7-4721-82B0-EE0BF7617E78}" type="pres">
      <dgm:prSet presAssocID="{89A40E97-5B4B-4B08-B954-64E95D8F31D6}" presName="connTx" presStyleLbl="parChTrans1D2" presStyleIdx="0" presStyleCnt="3"/>
      <dgm:spPr/>
      <dgm:t>
        <a:bodyPr/>
        <a:lstStyle/>
        <a:p>
          <a:endParaRPr lang="zh-CN" altLang="en-US"/>
        </a:p>
      </dgm:t>
    </dgm:pt>
    <dgm:pt modelId="{3AA28459-2C0A-4C89-8B2F-1E7A8582BCC8}" type="pres">
      <dgm:prSet presAssocID="{27A112EE-018D-4536-A05A-6C0CC829B457}" presName="root2" presStyleCnt="0"/>
      <dgm:spPr/>
    </dgm:pt>
    <dgm:pt modelId="{10BD2617-8422-46A2-8198-9A48130D5610}" type="pres">
      <dgm:prSet presAssocID="{27A112EE-018D-4536-A05A-6C0CC829B457}" presName="LevelTwoTextNode" presStyleLbl="node2" presStyleIdx="0" presStyleCnt="3">
        <dgm:presLayoutVars>
          <dgm:chPref val="3"/>
        </dgm:presLayoutVars>
      </dgm:prSet>
      <dgm:spPr/>
      <dgm:t>
        <a:bodyPr/>
        <a:lstStyle/>
        <a:p>
          <a:endParaRPr lang="zh-CN" altLang="en-US"/>
        </a:p>
      </dgm:t>
    </dgm:pt>
    <dgm:pt modelId="{DAF81B08-ACD5-468D-8EB9-7F0992402D6F}" type="pres">
      <dgm:prSet presAssocID="{27A112EE-018D-4536-A05A-6C0CC829B457}" presName="level3hierChild" presStyleCnt="0"/>
      <dgm:spPr/>
    </dgm:pt>
    <dgm:pt modelId="{2A34B9BB-FBF5-47A5-BA8E-C8F644CA8D7F}" type="pres">
      <dgm:prSet presAssocID="{02A61496-FFCF-46BA-91A1-924A678363D2}" presName="conn2-1" presStyleLbl="parChTrans1D2" presStyleIdx="1" presStyleCnt="3"/>
      <dgm:spPr/>
      <dgm:t>
        <a:bodyPr/>
        <a:lstStyle/>
        <a:p>
          <a:endParaRPr lang="zh-CN" altLang="en-US"/>
        </a:p>
      </dgm:t>
    </dgm:pt>
    <dgm:pt modelId="{E6333E32-F8E5-4F06-9E55-74D5940E5636}" type="pres">
      <dgm:prSet presAssocID="{02A61496-FFCF-46BA-91A1-924A678363D2}" presName="connTx" presStyleLbl="parChTrans1D2" presStyleIdx="1" presStyleCnt="3"/>
      <dgm:spPr/>
      <dgm:t>
        <a:bodyPr/>
        <a:lstStyle/>
        <a:p>
          <a:endParaRPr lang="zh-CN" altLang="en-US"/>
        </a:p>
      </dgm:t>
    </dgm:pt>
    <dgm:pt modelId="{DB02361D-76C6-4516-B4D1-2D266E2D080A}" type="pres">
      <dgm:prSet presAssocID="{98F91CD5-95DA-434F-A252-27A73657AFB9}" presName="root2" presStyleCnt="0"/>
      <dgm:spPr/>
    </dgm:pt>
    <dgm:pt modelId="{40A1B891-35E9-458F-856B-B0937B0D658F}" type="pres">
      <dgm:prSet presAssocID="{98F91CD5-95DA-434F-A252-27A73657AFB9}" presName="LevelTwoTextNode" presStyleLbl="node2" presStyleIdx="1" presStyleCnt="3">
        <dgm:presLayoutVars>
          <dgm:chPref val="3"/>
        </dgm:presLayoutVars>
      </dgm:prSet>
      <dgm:spPr/>
      <dgm:t>
        <a:bodyPr/>
        <a:lstStyle/>
        <a:p>
          <a:endParaRPr lang="zh-CN" altLang="en-US"/>
        </a:p>
      </dgm:t>
    </dgm:pt>
    <dgm:pt modelId="{C767BF32-2A8F-469B-B526-95CF24A4B13A}" type="pres">
      <dgm:prSet presAssocID="{98F91CD5-95DA-434F-A252-27A73657AFB9}" presName="level3hierChild" presStyleCnt="0"/>
      <dgm:spPr/>
    </dgm:pt>
    <dgm:pt modelId="{C408B52C-6659-4706-816F-557CB6B4EA6E}" type="pres">
      <dgm:prSet presAssocID="{34CDC0EB-17E8-40F3-939B-D6C0DD6C730E}" presName="conn2-1" presStyleLbl="parChTrans1D2" presStyleIdx="2" presStyleCnt="3"/>
      <dgm:spPr/>
      <dgm:t>
        <a:bodyPr/>
        <a:lstStyle/>
        <a:p>
          <a:endParaRPr lang="zh-CN" altLang="en-US"/>
        </a:p>
      </dgm:t>
    </dgm:pt>
    <dgm:pt modelId="{3BBE8252-9A78-42A2-B5BB-CF21B3F40F4E}" type="pres">
      <dgm:prSet presAssocID="{34CDC0EB-17E8-40F3-939B-D6C0DD6C730E}" presName="connTx" presStyleLbl="parChTrans1D2" presStyleIdx="2" presStyleCnt="3"/>
      <dgm:spPr/>
      <dgm:t>
        <a:bodyPr/>
        <a:lstStyle/>
        <a:p>
          <a:endParaRPr lang="zh-CN" altLang="en-US"/>
        </a:p>
      </dgm:t>
    </dgm:pt>
    <dgm:pt modelId="{E52AD948-BB70-4511-9C42-B488A8DC2859}" type="pres">
      <dgm:prSet presAssocID="{4B39E8F3-C03A-4268-A3F0-5992506084DB}" presName="root2" presStyleCnt="0"/>
      <dgm:spPr/>
    </dgm:pt>
    <dgm:pt modelId="{7CBBE6EF-DC4A-443F-91FB-9DCBAFEE63A5}" type="pres">
      <dgm:prSet presAssocID="{4B39E8F3-C03A-4268-A3F0-5992506084DB}" presName="LevelTwoTextNode" presStyleLbl="node2" presStyleIdx="2" presStyleCnt="3">
        <dgm:presLayoutVars>
          <dgm:chPref val="3"/>
        </dgm:presLayoutVars>
      </dgm:prSet>
      <dgm:spPr/>
      <dgm:t>
        <a:bodyPr/>
        <a:lstStyle/>
        <a:p>
          <a:endParaRPr lang="zh-CN" altLang="en-US"/>
        </a:p>
      </dgm:t>
    </dgm:pt>
    <dgm:pt modelId="{5B4C10AE-322B-49B4-B4C9-2E2C80AAE21D}" type="pres">
      <dgm:prSet presAssocID="{4B39E8F3-C03A-4268-A3F0-5992506084DB}" presName="level3hierChild" presStyleCnt="0"/>
      <dgm:spPr/>
    </dgm:pt>
    <dgm:pt modelId="{E7213951-7E01-44A0-86D6-DD0A8C0152A6}" type="pres">
      <dgm:prSet presAssocID="{BF4AE28E-E167-4988-8AE0-3C1F8EBD962D}" presName="conn2-1" presStyleLbl="parChTrans1D3" presStyleIdx="0" presStyleCnt="2"/>
      <dgm:spPr/>
      <dgm:t>
        <a:bodyPr/>
        <a:lstStyle/>
        <a:p>
          <a:endParaRPr lang="zh-CN" altLang="en-US"/>
        </a:p>
      </dgm:t>
    </dgm:pt>
    <dgm:pt modelId="{3B0AC210-C8FD-4524-8EC0-668654DB40A6}" type="pres">
      <dgm:prSet presAssocID="{BF4AE28E-E167-4988-8AE0-3C1F8EBD962D}" presName="connTx" presStyleLbl="parChTrans1D3" presStyleIdx="0" presStyleCnt="2"/>
      <dgm:spPr/>
      <dgm:t>
        <a:bodyPr/>
        <a:lstStyle/>
        <a:p>
          <a:endParaRPr lang="zh-CN" altLang="en-US"/>
        </a:p>
      </dgm:t>
    </dgm:pt>
    <dgm:pt modelId="{D7814C5B-F807-4FAB-9F23-6AD3CDF2DD10}" type="pres">
      <dgm:prSet presAssocID="{12C919F6-7237-4097-916C-AA319687BD6A}" presName="root2" presStyleCnt="0"/>
      <dgm:spPr/>
    </dgm:pt>
    <dgm:pt modelId="{4F649030-5A8A-474F-B987-553682B94CF9}" type="pres">
      <dgm:prSet presAssocID="{12C919F6-7237-4097-916C-AA319687BD6A}" presName="LevelTwoTextNode" presStyleLbl="node3" presStyleIdx="0" presStyleCnt="2">
        <dgm:presLayoutVars>
          <dgm:chPref val="3"/>
        </dgm:presLayoutVars>
      </dgm:prSet>
      <dgm:spPr/>
      <dgm:t>
        <a:bodyPr/>
        <a:lstStyle/>
        <a:p>
          <a:endParaRPr lang="zh-CN" altLang="en-US"/>
        </a:p>
      </dgm:t>
    </dgm:pt>
    <dgm:pt modelId="{BDC5ABFD-1572-46D2-A39B-AF39C702C9DE}" type="pres">
      <dgm:prSet presAssocID="{12C919F6-7237-4097-916C-AA319687BD6A}" presName="level3hierChild" presStyleCnt="0"/>
      <dgm:spPr/>
    </dgm:pt>
    <dgm:pt modelId="{387B30E1-8FA8-49EC-AD95-454C8481D414}" type="pres">
      <dgm:prSet presAssocID="{E17BCB6F-5D49-4C69-A713-20E9A2FEBB9C}" presName="conn2-1" presStyleLbl="parChTrans1D3" presStyleIdx="1" presStyleCnt="2"/>
      <dgm:spPr/>
      <dgm:t>
        <a:bodyPr/>
        <a:lstStyle/>
        <a:p>
          <a:endParaRPr lang="zh-CN" altLang="en-US"/>
        </a:p>
      </dgm:t>
    </dgm:pt>
    <dgm:pt modelId="{A80A7647-B920-4797-8EE3-59AD6EE080CE}" type="pres">
      <dgm:prSet presAssocID="{E17BCB6F-5D49-4C69-A713-20E9A2FEBB9C}" presName="connTx" presStyleLbl="parChTrans1D3" presStyleIdx="1" presStyleCnt="2"/>
      <dgm:spPr/>
      <dgm:t>
        <a:bodyPr/>
        <a:lstStyle/>
        <a:p>
          <a:endParaRPr lang="zh-CN" altLang="en-US"/>
        </a:p>
      </dgm:t>
    </dgm:pt>
    <dgm:pt modelId="{5FB43E83-33D8-4901-9B1D-196995FFEBF9}" type="pres">
      <dgm:prSet presAssocID="{96373664-BF3D-4D4F-B154-60C6923CC2C9}" presName="root2" presStyleCnt="0"/>
      <dgm:spPr/>
    </dgm:pt>
    <dgm:pt modelId="{FF4A4319-8CFB-4668-8E5E-90EE03FFFBA9}" type="pres">
      <dgm:prSet presAssocID="{96373664-BF3D-4D4F-B154-60C6923CC2C9}" presName="LevelTwoTextNode" presStyleLbl="node3" presStyleIdx="1" presStyleCnt="2">
        <dgm:presLayoutVars>
          <dgm:chPref val="3"/>
        </dgm:presLayoutVars>
      </dgm:prSet>
      <dgm:spPr/>
      <dgm:t>
        <a:bodyPr/>
        <a:lstStyle/>
        <a:p>
          <a:endParaRPr lang="zh-CN" altLang="en-US"/>
        </a:p>
      </dgm:t>
    </dgm:pt>
    <dgm:pt modelId="{4E3AFA66-112A-4492-8F0D-50486C9B80FC}" type="pres">
      <dgm:prSet presAssocID="{96373664-BF3D-4D4F-B154-60C6923CC2C9}" presName="level3hierChild" presStyleCnt="0"/>
      <dgm:spPr/>
    </dgm:pt>
  </dgm:ptLst>
  <dgm:cxnLst>
    <dgm:cxn modelId="{83DDDA2C-12EC-4A65-8D66-877B1CFDA360}" type="presOf" srcId="{34CDC0EB-17E8-40F3-939B-D6C0DD6C730E}" destId="{3BBE8252-9A78-42A2-B5BB-CF21B3F40F4E}" srcOrd="1" destOrd="0" presId="urn:microsoft.com/office/officeart/2005/8/layout/hierarchy2"/>
    <dgm:cxn modelId="{04700355-E6B7-4B6F-9379-2ABAB149BEB7}" type="presOf" srcId="{BF4AE28E-E167-4988-8AE0-3C1F8EBD962D}" destId="{E7213951-7E01-44A0-86D6-DD0A8C0152A6}" srcOrd="0" destOrd="0" presId="urn:microsoft.com/office/officeart/2005/8/layout/hierarchy2"/>
    <dgm:cxn modelId="{B3D26E1A-E781-4F11-8BEB-642A38A66886}" type="presOf" srcId="{98F91CD5-95DA-434F-A252-27A73657AFB9}" destId="{40A1B891-35E9-458F-856B-B0937B0D658F}" srcOrd="0" destOrd="0" presId="urn:microsoft.com/office/officeart/2005/8/layout/hierarchy2"/>
    <dgm:cxn modelId="{F8D9CF8C-AFB2-4F7D-A31F-2A227CC835B5}" srcId="{4B39E8F3-C03A-4268-A3F0-5992506084DB}" destId="{12C919F6-7237-4097-916C-AA319687BD6A}" srcOrd="0" destOrd="0" parTransId="{BF4AE28E-E167-4988-8AE0-3C1F8EBD962D}" sibTransId="{044E984A-0FB7-458C-84F7-59B703CAFC14}"/>
    <dgm:cxn modelId="{B7503C45-50C6-4183-8FB7-8A9304EF59D7}" type="presOf" srcId="{02A61496-FFCF-46BA-91A1-924A678363D2}" destId="{2A34B9BB-FBF5-47A5-BA8E-C8F644CA8D7F}" srcOrd="0" destOrd="0" presId="urn:microsoft.com/office/officeart/2005/8/layout/hierarchy2"/>
    <dgm:cxn modelId="{169A9D37-AB08-49E7-9469-BB0B33D4D836}" type="presOf" srcId="{66D65AC4-2BF0-499E-82AD-6D18C120ECC0}" destId="{0F838E8C-9628-4902-BE5C-511D8A41059D}" srcOrd="0" destOrd="0" presId="urn:microsoft.com/office/officeart/2005/8/layout/hierarchy2"/>
    <dgm:cxn modelId="{05FC2D60-7029-46A0-8C53-58650C8EA869}" type="presOf" srcId="{89A40E97-5B4B-4B08-B954-64E95D8F31D6}" destId="{C33D6C78-F8A7-4721-82B0-EE0BF7617E78}" srcOrd="1" destOrd="0" presId="urn:microsoft.com/office/officeart/2005/8/layout/hierarchy2"/>
    <dgm:cxn modelId="{561B2DC1-C0AB-40EC-99A2-EDEF753794AE}" type="presOf" srcId="{96373664-BF3D-4D4F-B154-60C6923CC2C9}" destId="{FF4A4319-8CFB-4668-8E5E-90EE03FFFBA9}" srcOrd="0" destOrd="0" presId="urn:microsoft.com/office/officeart/2005/8/layout/hierarchy2"/>
    <dgm:cxn modelId="{184B9710-42E1-453F-BF68-F24C90E71148}" srcId="{EB1653CC-7024-4DA1-8EEF-7C1EFBFBE4FE}" destId="{4B39E8F3-C03A-4268-A3F0-5992506084DB}" srcOrd="2" destOrd="0" parTransId="{34CDC0EB-17E8-40F3-939B-D6C0DD6C730E}" sibTransId="{1C7B7B96-AF50-40A6-96F9-173DF93EB4F7}"/>
    <dgm:cxn modelId="{5DFF86B7-B3CB-47E4-923A-A188B9D8B631}" srcId="{EB1653CC-7024-4DA1-8EEF-7C1EFBFBE4FE}" destId="{27A112EE-018D-4536-A05A-6C0CC829B457}" srcOrd="0" destOrd="0" parTransId="{89A40E97-5B4B-4B08-B954-64E95D8F31D6}" sibTransId="{2BFFE311-627F-4156-823F-525621181128}"/>
    <dgm:cxn modelId="{48737FD4-04DC-4089-8794-03C754284569}" srcId="{4B39E8F3-C03A-4268-A3F0-5992506084DB}" destId="{96373664-BF3D-4D4F-B154-60C6923CC2C9}" srcOrd="1" destOrd="0" parTransId="{E17BCB6F-5D49-4C69-A713-20E9A2FEBB9C}" sibTransId="{14D5D4BF-4F2D-418E-926F-AD002AE02D04}"/>
    <dgm:cxn modelId="{39110322-D876-4650-ACA5-78D918D3D99C}" type="presOf" srcId="{02A61496-FFCF-46BA-91A1-924A678363D2}" destId="{E6333E32-F8E5-4F06-9E55-74D5940E5636}" srcOrd="1" destOrd="0" presId="urn:microsoft.com/office/officeart/2005/8/layout/hierarchy2"/>
    <dgm:cxn modelId="{D0F2B4AC-FBAA-4B0D-AB67-5EB52F5D239B}" type="presOf" srcId="{E17BCB6F-5D49-4C69-A713-20E9A2FEBB9C}" destId="{387B30E1-8FA8-49EC-AD95-454C8481D414}" srcOrd="0" destOrd="0" presId="urn:microsoft.com/office/officeart/2005/8/layout/hierarchy2"/>
    <dgm:cxn modelId="{B1428388-9274-4307-998C-B748E790F6B5}" srcId="{66D65AC4-2BF0-499E-82AD-6D18C120ECC0}" destId="{EB1653CC-7024-4DA1-8EEF-7C1EFBFBE4FE}" srcOrd="0" destOrd="0" parTransId="{5E0ECAA7-00D8-4CE4-8A3F-26122D54AF93}" sibTransId="{46B5EDE8-F0DD-4C39-A26A-14627F341FBE}"/>
    <dgm:cxn modelId="{0FF414D3-7E35-4E19-AD66-B256EB96A745}" type="presOf" srcId="{EB1653CC-7024-4DA1-8EEF-7C1EFBFBE4FE}" destId="{F29F05D6-882B-44A3-B247-068B1634CE72}" srcOrd="0" destOrd="0" presId="urn:microsoft.com/office/officeart/2005/8/layout/hierarchy2"/>
    <dgm:cxn modelId="{82B6CB88-FF96-4735-96DF-71FB8DC2D686}" type="presOf" srcId="{12C919F6-7237-4097-916C-AA319687BD6A}" destId="{4F649030-5A8A-474F-B987-553682B94CF9}" srcOrd="0" destOrd="0" presId="urn:microsoft.com/office/officeart/2005/8/layout/hierarchy2"/>
    <dgm:cxn modelId="{64A7750A-F22A-4807-9EB9-2B00DC79D744}" type="presOf" srcId="{BF4AE28E-E167-4988-8AE0-3C1F8EBD962D}" destId="{3B0AC210-C8FD-4524-8EC0-668654DB40A6}" srcOrd="1" destOrd="0" presId="urn:microsoft.com/office/officeart/2005/8/layout/hierarchy2"/>
    <dgm:cxn modelId="{DC96EE30-9CA9-407D-96D0-72B3462A9AF6}" srcId="{EB1653CC-7024-4DA1-8EEF-7C1EFBFBE4FE}" destId="{98F91CD5-95DA-434F-A252-27A73657AFB9}" srcOrd="1" destOrd="0" parTransId="{02A61496-FFCF-46BA-91A1-924A678363D2}" sibTransId="{EC935094-1F30-4C02-8805-C8736F4624E3}"/>
    <dgm:cxn modelId="{EF8A0B0B-C974-4F0A-AC5B-092390512D60}" type="presOf" srcId="{4B39E8F3-C03A-4268-A3F0-5992506084DB}" destId="{7CBBE6EF-DC4A-443F-91FB-9DCBAFEE63A5}" srcOrd="0" destOrd="0" presId="urn:microsoft.com/office/officeart/2005/8/layout/hierarchy2"/>
    <dgm:cxn modelId="{27E50E87-4767-4D5E-A100-B6F71DD563CD}" type="presOf" srcId="{89A40E97-5B4B-4B08-B954-64E95D8F31D6}" destId="{067BF40C-938B-4A42-A23C-851500263C90}" srcOrd="0" destOrd="0" presId="urn:microsoft.com/office/officeart/2005/8/layout/hierarchy2"/>
    <dgm:cxn modelId="{58545EFF-E7D9-4FD9-833E-A36BC804FE92}" type="presOf" srcId="{34CDC0EB-17E8-40F3-939B-D6C0DD6C730E}" destId="{C408B52C-6659-4706-816F-557CB6B4EA6E}" srcOrd="0" destOrd="0" presId="urn:microsoft.com/office/officeart/2005/8/layout/hierarchy2"/>
    <dgm:cxn modelId="{30FFC195-D823-45E3-8D2A-39B66F8FCE05}" type="presOf" srcId="{27A112EE-018D-4536-A05A-6C0CC829B457}" destId="{10BD2617-8422-46A2-8198-9A48130D5610}" srcOrd="0" destOrd="0" presId="urn:microsoft.com/office/officeart/2005/8/layout/hierarchy2"/>
    <dgm:cxn modelId="{C8C8526A-D19D-4977-904F-48CF4A562FFE}" type="presOf" srcId="{E17BCB6F-5D49-4C69-A713-20E9A2FEBB9C}" destId="{A80A7647-B920-4797-8EE3-59AD6EE080CE}" srcOrd="1" destOrd="0" presId="urn:microsoft.com/office/officeart/2005/8/layout/hierarchy2"/>
    <dgm:cxn modelId="{FB92A184-FCF2-4A0C-9F3E-B2BA5220ED5F}" type="presParOf" srcId="{0F838E8C-9628-4902-BE5C-511D8A41059D}" destId="{17045B67-F31E-457C-9BFC-513CA4C49791}" srcOrd="0" destOrd="0" presId="urn:microsoft.com/office/officeart/2005/8/layout/hierarchy2"/>
    <dgm:cxn modelId="{163CE8C4-987F-484D-A59A-AE60016E3A7D}" type="presParOf" srcId="{17045B67-F31E-457C-9BFC-513CA4C49791}" destId="{F29F05D6-882B-44A3-B247-068B1634CE72}" srcOrd="0" destOrd="0" presId="urn:microsoft.com/office/officeart/2005/8/layout/hierarchy2"/>
    <dgm:cxn modelId="{0EE2CE53-A043-424E-9D99-F0DD6E4D74A9}" type="presParOf" srcId="{17045B67-F31E-457C-9BFC-513CA4C49791}" destId="{4D13B8CA-E800-4DCD-96EC-D5BD8F4583A1}" srcOrd="1" destOrd="0" presId="urn:microsoft.com/office/officeart/2005/8/layout/hierarchy2"/>
    <dgm:cxn modelId="{B41FE4A7-DE91-435E-80E9-473453CCB212}" type="presParOf" srcId="{4D13B8CA-E800-4DCD-96EC-D5BD8F4583A1}" destId="{067BF40C-938B-4A42-A23C-851500263C90}" srcOrd="0" destOrd="0" presId="urn:microsoft.com/office/officeart/2005/8/layout/hierarchy2"/>
    <dgm:cxn modelId="{100A58B4-B62D-48B1-A936-C595A69F9B35}" type="presParOf" srcId="{067BF40C-938B-4A42-A23C-851500263C90}" destId="{C33D6C78-F8A7-4721-82B0-EE0BF7617E78}" srcOrd="0" destOrd="0" presId="urn:microsoft.com/office/officeart/2005/8/layout/hierarchy2"/>
    <dgm:cxn modelId="{3196B077-816C-4E5C-A4A1-0C9F135DDE72}" type="presParOf" srcId="{4D13B8CA-E800-4DCD-96EC-D5BD8F4583A1}" destId="{3AA28459-2C0A-4C89-8B2F-1E7A8582BCC8}" srcOrd="1" destOrd="0" presId="urn:microsoft.com/office/officeart/2005/8/layout/hierarchy2"/>
    <dgm:cxn modelId="{D284F84D-2A38-4978-AD73-B8D4E048B2D2}" type="presParOf" srcId="{3AA28459-2C0A-4C89-8B2F-1E7A8582BCC8}" destId="{10BD2617-8422-46A2-8198-9A48130D5610}" srcOrd="0" destOrd="0" presId="urn:microsoft.com/office/officeart/2005/8/layout/hierarchy2"/>
    <dgm:cxn modelId="{72E40C6C-6586-49BA-9BB5-90F17A1D297A}" type="presParOf" srcId="{3AA28459-2C0A-4C89-8B2F-1E7A8582BCC8}" destId="{DAF81B08-ACD5-468D-8EB9-7F0992402D6F}" srcOrd="1" destOrd="0" presId="urn:microsoft.com/office/officeart/2005/8/layout/hierarchy2"/>
    <dgm:cxn modelId="{7400DC85-A19C-4647-BC17-6CEC6D892B2F}" type="presParOf" srcId="{4D13B8CA-E800-4DCD-96EC-D5BD8F4583A1}" destId="{2A34B9BB-FBF5-47A5-BA8E-C8F644CA8D7F}" srcOrd="2" destOrd="0" presId="urn:microsoft.com/office/officeart/2005/8/layout/hierarchy2"/>
    <dgm:cxn modelId="{9B274E3B-FF5B-4AE8-91D8-437A4730A270}" type="presParOf" srcId="{2A34B9BB-FBF5-47A5-BA8E-C8F644CA8D7F}" destId="{E6333E32-F8E5-4F06-9E55-74D5940E5636}" srcOrd="0" destOrd="0" presId="urn:microsoft.com/office/officeart/2005/8/layout/hierarchy2"/>
    <dgm:cxn modelId="{B6FE81A3-E4DF-4C0A-804B-79533680A871}" type="presParOf" srcId="{4D13B8CA-E800-4DCD-96EC-D5BD8F4583A1}" destId="{DB02361D-76C6-4516-B4D1-2D266E2D080A}" srcOrd="3" destOrd="0" presId="urn:microsoft.com/office/officeart/2005/8/layout/hierarchy2"/>
    <dgm:cxn modelId="{0B2E7058-CAFE-4D4B-A885-78AB4A9F5592}" type="presParOf" srcId="{DB02361D-76C6-4516-B4D1-2D266E2D080A}" destId="{40A1B891-35E9-458F-856B-B0937B0D658F}" srcOrd="0" destOrd="0" presId="urn:microsoft.com/office/officeart/2005/8/layout/hierarchy2"/>
    <dgm:cxn modelId="{E0F46A1D-B4B4-42FB-A6CD-B0B2F06483CF}" type="presParOf" srcId="{DB02361D-76C6-4516-B4D1-2D266E2D080A}" destId="{C767BF32-2A8F-469B-B526-95CF24A4B13A}" srcOrd="1" destOrd="0" presId="urn:microsoft.com/office/officeart/2005/8/layout/hierarchy2"/>
    <dgm:cxn modelId="{9DE5F427-CBBF-416E-A7F1-5B2F9056389D}" type="presParOf" srcId="{4D13B8CA-E800-4DCD-96EC-D5BD8F4583A1}" destId="{C408B52C-6659-4706-816F-557CB6B4EA6E}" srcOrd="4" destOrd="0" presId="urn:microsoft.com/office/officeart/2005/8/layout/hierarchy2"/>
    <dgm:cxn modelId="{67930BE3-FE78-494C-9E23-5142AAA8DC83}" type="presParOf" srcId="{C408B52C-6659-4706-816F-557CB6B4EA6E}" destId="{3BBE8252-9A78-42A2-B5BB-CF21B3F40F4E}" srcOrd="0" destOrd="0" presId="urn:microsoft.com/office/officeart/2005/8/layout/hierarchy2"/>
    <dgm:cxn modelId="{00D77674-56D6-4E35-A07A-41179ABC74B6}" type="presParOf" srcId="{4D13B8CA-E800-4DCD-96EC-D5BD8F4583A1}" destId="{E52AD948-BB70-4511-9C42-B488A8DC2859}" srcOrd="5" destOrd="0" presId="urn:microsoft.com/office/officeart/2005/8/layout/hierarchy2"/>
    <dgm:cxn modelId="{80126272-0B83-4C6A-ADFC-600104B6B7C6}" type="presParOf" srcId="{E52AD948-BB70-4511-9C42-B488A8DC2859}" destId="{7CBBE6EF-DC4A-443F-91FB-9DCBAFEE63A5}" srcOrd="0" destOrd="0" presId="urn:microsoft.com/office/officeart/2005/8/layout/hierarchy2"/>
    <dgm:cxn modelId="{2DA45BA4-2FD9-4223-8293-4AF6701565A1}" type="presParOf" srcId="{E52AD948-BB70-4511-9C42-B488A8DC2859}" destId="{5B4C10AE-322B-49B4-B4C9-2E2C80AAE21D}" srcOrd="1" destOrd="0" presId="urn:microsoft.com/office/officeart/2005/8/layout/hierarchy2"/>
    <dgm:cxn modelId="{A3165016-32F4-4C1A-AE2E-0BEBCD48A22A}" type="presParOf" srcId="{5B4C10AE-322B-49B4-B4C9-2E2C80AAE21D}" destId="{E7213951-7E01-44A0-86D6-DD0A8C0152A6}" srcOrd="0" destOrd="0" presId="urn:microsoft.com/office/officeart/2005/8/layout/hierarchy2"/>
    <dgm:cxn modelId="{F8BC7A8D-6C0E-4102-B945-B77F3378A0B1}" type="presParOf" srcId="{E7213951-7E01-44A0-86D6-DD0A8C0152A6}" destId="{3B0AC210-C8FD-4524-8EC0-668654DB40A6}" srcOrd="0" destOrd="0" presId="urn:microsoft.com/office/officeart/2005/8/layout/hierarchy2"/>
    <dgm:cxn modelId="{26E02B9E-1439-4F4D-9D8C-2FFEC4F8FAC6}" type="presParOf" srcId="{5B4C10AE-322B-49B4-B4C9-2E2C80AAE21D}" destId="{D7814C5B-F807-4FAB-9F23-6AD3CDF2DD10}" srcOrd="1" destOrd="0" presId="urn:microsoft.com/office/officeart/2005/8/layout/hierarchy2"/>
    <dgm:cxn modelId="{557F587A-A5EC-4AA0-AFB7-F0F5C38C7BEF}" type="presParOf" srcId="{D7814C5B-F807-4FAB-9F23-6AD3CDF2DD10}" destId="{4F649030-5A8A-474F-B987-553682B94CF9}" srcOrd="0" destOrd="0" presId="urn:microsoft.com/office/officeart/2005/8/layout/hierarchy2"/>
    <dgm:cxn modelId="{2CB67CAF-7AD8-4ED7-AC83-1F7387CC87BB}" type="presParOf" srcId="{D7814C5B-F807-4FAB-9F23-6AD3CDF2DD10}" destId="{BDC5ABFD-1572-46D2-A39B-AF39C702C9DE}" srcOrd="1" destOrd="0" presId="urn:microsoft.com/office/officeart/2005/8/layout/hierarchy2"/>
    <dgm:cxn modelId="{22ED8C40-8AE6-440C-80B2-43802C92CE54}" type="presParOf" srcId="{5B4C10AE-322B-49B4-B4C9-2E2C80AAE21D}" destId="{387B30E1-8FA8-49EC-AD95-454C8481D414}" srcOrd="2" destOrd="0" presId="urn:microsoft.com/office/officeart/2005/8/layout/hierarchy2"/>
    <dgm:cxn modelId="{40DBC1AC-8512-4433-919B-665A440C1E5B}" type="presParOf" srcId="{387B30E1-8FA8-49EC-AD95-454C8481D414}" destId="{A80A7647-B920-4797-8EE3-59AD6EE080CE}" srcOrd="0" destOrd="0" presId="urn:microsoft.com/office/officeart/2005/8/layout/hierarchy2"/>
    <dgm:cxn modelId="{DA63457A-DDE2-4568-9388-2648CB8AA50E}" type="presParOf" srcId="{5B4C10AE-322B-49B4-B4C9-2E2C80AAE21D}" destId="{5FB43E83-33D8-4901-9B1D-196995FFEBF9}" srcOrd="3" destOrd="0" presId="urn:microsoft.com/office/officeart/2005/8/layout/hierarchy2"/>
    <dgm:cxn modelId="{C99E0249-E043-4EFC-A448-B21F90B5176D}" type="presParOf" srcId="{5FB43E83-33D8-4901-9B1D-196995FFEBF9}" destId="{FF4A4319-8CFB-4668-8E5E-90EE03FFFBA9}" srcOrd="0" destOrd="0" presId="urn:microsoft.com/office/officeart/2005/8/layout/hierarchy2"/>
    <dgm:cxn modelId="{ABA95071-3CB7-4C8A-A758-D6B2569B52F9}" type="presParOf" srcId="{5FB43E83-33D8-4901-9B1D-196995FFEBF9}" destId="{4E3AFA66-112A-4492-8F0D-50486C9B80F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791C40-72BC-4DA0-BBBF-784A3574989A}"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638EA882-A711-4001-8CC3-7757C1C18D40}">
      <dgm:prSet phldrT="[文本]" custT="1"/>
      <dgm:spPr/>
      <dgm:t>
        <a:bodyPr vert="vert"/>
        <a:lstStyle/>
        <a:p>
          <a:r>
            <a:rPr lang="zh-CN" altLang="en-US" sz="4000" dirty="0" smtClean="0"/>
            <a:t>政府外债</a:t>
          </a:r>
          <a:endParaRPr lang="zh-CN" altLang="en-US" sz="4000" dirty="0"/>
        </a:p>
      </dgm:t>
    </dgm:pt>
    <dgm:pt modelId="{6FA6E030-6E7D-46AA-A013-B21E3D1CC8B8}" type="parTrans" cxnId="{5FECF750-2E6C-4E5F-9F9C-9E9B83F0F3E1}">
      <dgm:prSet/>
      <dgm:spPr/>
      <dgm:t>
        <a:bodyPr/>
        <a:lstStyle/>
        <a:p>
          <a:endParaRPr lang="zh-CN" altLang="en-US"/>
        </a:p>
      </dgm:t>
    </dgm:pt>
    <dgm:pt modelId="{FF7917E3-5887-4853-AC5E-3BD228E35BFA}" type="sibTrans" cxnId="{5FECF750-2E6C-4E5F-9F9C-9E9B83F0F3E1}">
      <dgm:prSet/>
      <dgm:spPr/>
      <dgm:t>
        <a:bodyPr/>
        <a:lstStyle/>
        <a:p>
          <a:endParaRPr lang="zh-CN" altLang="en-US"/>
        </a:p>
      </dgm:t>
    </dgm:pt>
    <dgm:pt modelId="{E9955287-2D34-44FE-B0B5-A76F753D4A84}">
      <dgm:prSet phldrT="[文本]" custT="1"/>
      <dgm:spPr/>
      <dgm:t>
        <a:bodyPr/>
        <a:lstStyle/>
        <a:p>
          <a:r>
            <a:rPr lang="zh-CN" altLang="en-US" sz="2400" dirty="0" smtClean="0"/>
            <a:t>国际金融组织贷款</a:t>
          </a:r>
          <a:endParaRPr lang="zh-CN" altLang="en-US" sz="2400" dirty="0"/>
        </a:p>
      </dgm:t>
    </dgm:pt>
    <dgm:pt modelId="{2085B868-F992-424E-8932-134F602751E6}" type="parTrans" cxnId="{73E0BAF6-D348-4D3C-A5C1-FD54C9E3DEE1}">
      <dgm:prSet/>
      <dgm:spPr/>
      <dgm:t>
        <a:bodyPr/>
        <a:lstStyle/>
        <a:p>
          <a:endParaRPr lang="zh-CN" altLang="en-US"/>
        </a:p>
      </dgm:t>
    </dgm:pt>
    <dgm:pt modelId="{701C5E3F-3BE7-41E8-8BC3-D950E4B0486D}" type="sibTrans" cxnId="{73E0BAF6-D348-4D3C-A5C1-FD54C9E3DEE1}">
      <dgm:prSet/>
      <dgm:spPr/>
      <dgm:t>
        <a:bodyPr/>
        <a:lstStyle/>
        <a:p>
          <a:endParaRPr lang="zh-CN" altLang="en-US"/>
        </a:p>
      </dgm:t>
    </dgm:pt>
    <dgm:pt modelId="{BAAE413B-C1C4-4312-BF08-C720F2AF3956}">
      <dgm:prSet phldrT="[文本]" custT="1"/>
      <dgm:spPr/>
      <dgm:t>
        <a:bodyPr/>
        <a:lstStyle/>
        <a:p>
          <a:r>
            <a:rPr lang="zh-CN" altLang="en-US" sz="2400" dirty="0" smtClean="0"/>
            <a:t>外国政府贷款</a:t>
          </a:r>
          <a:endParaRPr lang="zh-CN" altLang="en-US" sz="2400" dirty="0"/>
        </a:p>
      </dgm:t>
    </dgm:pt>
    <dgm:pt modelId="{E75AF547-477A-443A-B5BA-8DDDB425340B}" type="parTrans" cxnId="{9BE97A82-89E2-4B90-A251-4C1A66EE8AE8}">
      <dgm:prSet/>
      <dgm:spPr/>
      <dgm:t>
        <a:bodyPr/>
        <a:lstStyle/>
        <a:p>
          <a:endParaRPr lang="zh-CN" altLang="en-US"/>
        </a:p>
      </dgm:t>
    </dgm:pt>
    <dgm:pt modelId="{BA5D8B52-036D-4C3D-BB9A-35B8F92506D5}" type="sibTrans" cxnId="{9BE97A82-89E2-4B90-A251-4C1A66EE8AE8}">
      <dgm:prSet/>
      <dgm:spPr/>
      <dgm:t>
        <a:bodyPr/>
        <a:lstStyle/>
        <a:p>
          <a:endParaRPr lang="zh-CN" altLang="en-US"/>
        </a:p>
      </dgm:t>
    </dgm:pt>
    <dgm:pt modelId="{6C3C4528-A996-43B8-95A8-0FE5E8F4D3E0}">
      <dgm:prSet phldrT="[文本]" custT="1"/>
      <dgm:spPr/>
      <dgm:t>
        <a:bodyPr/>
        <a:lstStyle/>
        <a:p>
          <a:r>
            <a:rPr lang="zh-CN" altLang="en-US" sz="2000" dirty="0" smtClean="0"/>
            <a:t>境外发行的主权外币债券</a:t>
          </a:r>
          <a:endParaRPr lang="zh-CN" altLang="en-US" sz="2000" dirty="0"/>
        </a:p>
      </dgm:t>
    </dgm:pt>
    <dgm:pt modelId="{4AC4D9CC-D782-4A05-B7D7-675EE7791391}" type="parTrans" cxnId="{C1EEA53B-EB37-43C2-A612-23CD3EAAD539}">
      <dgm:prSet/>
      <dgm:spPr/>
      <dgm:t>
        <a:bodyPr/>
        <a:lstStyle/>
        <a:p>
          <a:endParaRPr lang="zh-CN" altLang="en-US"/>
        </a:p>
      </dgm:t>
    </dgm:pt>
    <dgm:pt modelId="{D1341D94-5146-4FC2-91FB-FA21505BDF8E}" type="sibTrans" cxnId="{C1EEA53B-EB37-43C2-A612-23CD3EAAD539}">
      <dgm:prSet/>
      <dgm:spPr/>
      <dgm:t>
        <a:bodyPr/>
        <a:lstStyle/>
        <a:p>
          <a:endParaRPr lang="zh-CN" altLang="en-US"/>
        </a:p>
      </dgm:t>
    </dgm:pt>
    <dgm:pt modelId="{848CD305-E973-4568-A453-D833DB885C5F}" type="pres">
      <dgm:prSet presAssocID="{3F791C40-72BC-4DA0-BBBF-784A3574989A}" presName="Name0" presStyleCnt="0">
        <dgm:presLayoutVars>
          <dgm:chPref val="1"/>
          <dgm:dir/>
          <dgm:animOne val="branch"/>
          <dgm:animLvl val="lvl"/>
          <dgm:resizeHandles val="exact"/>
        </dgm:presLayoutVars>
      </dgm:prSet>
      <dgm:spPr/>
      <dgm:t>
        <a:bodyPr/>
        <a:lstStyle/>
        <a:p>
          <a:endParaRPr lang="zh-CN" altLang="en-US"/>
        </a:p>
      </dgm:t>
    </dgm:pt>
    <dgm:pt modelId="{8A591D0F-EEAA-489D-8726-ED2174A0B2DD}" type="pres">
      <dgm:prSet presAssocID="{638EA882-A711-4001-8CC3-7757C1C18D40}" presName="root1" presStyleCnt="0"/>
      <dgm:spPr/>
    </dgm:pt>
    <dgm:pt modelId="{906B43F7-451F-4A68-BDBC-A183204F1E91}" type="pres">
      <dgm:prSet presAssocID="{638EA882-A711-4001-8CC3-7757C1C18D40}" presName="LevelOneTextNode" presStyleLbl="node0" presStyleIdx="0" presStyleCnt="1" custScaleY="71016">
        <dgm:presLayoutVars>
          <dgm:chPref val="3"/>
        </dgm:presLayoutVars>
      </dgm:prSet>
      <dgm:spPr/>
      <dgm:t>
        <a:bodyPr/>
        <a:lstStyle/>
        <a:p>
          <a:endParaRPr lang="zh-CN" altLang="en-US"/>
        </a:p>
      </dgm:t>
    </dgm:pt>
    <dgm:pt modelId="{7F8B4D53-27E0-4026-9157-9B819037A6FE}" type="pres">
      <dgm:prSet presAssocID="{638EA882-A711-4001-8CC3-7757C1C18D40}" presName="level2hierChild" presStyleCnt="0"/>
      <dgm:spPr/>
    </dgm:pt>
    <dgm:pt modelId="{56F7858E-2F85-425E-81FA-FEF065C86362}" type="pres">
      <dgm:prSet presAssocID="{2085B868-F992-424E-8932-134F602751E6}" presName="conn2-1" presStyleLbl="parChTrans1D2" presStyleIdx="0" presStyleCnt="3"/>
      <dgm:spPr/>
      <dgm:t>
        <a:bodyPr/>
        <a:lstStyle/>
        <a:p>
          <a:endParaRPr lang="zh-CN" altLang="en-US"/>
        </a:p>
      </dgm:t>
    </dgm:pt>
    <dgm:pt modelId="{D7D7E398-EE9A-476E-9E22-4747E1C0DAD2}" type="pres">
      <dgm:prSet presAssocID="{2085B868-F992-424E-8932-134F602751E6}" presName="connTx" presStyleLbl="parChTrans1D2" presStyleIdx="0" presStyleCnt="3"/>
      <dgm:spPr/>
      <dgm:t>
        <a:bodyPr/>
        <a:lstStyle/>
        <a:p>
          <a:endParaRPr lang="zh-CN" altLang="en-US"/>
        </a:p>
      </dgm:t>
    </dgm:pt>
    <dgm:pt modelId="{46F2516A-2547-4D80-94B8-C31DF7A11802}" type="pres">
      <dgm:prSet presAssocID="{E9955287-2D34-44FE-B0B5-A76F753D4A84}" presName="root2" presStyleCnt="0"/>
      <dgm:spPr/>
    </dgm:pt>
    <dgm:pt modelId="{2AD53481-61A4-4CF2-B97D-CE61B03CE405}" type="pres">
      <dgm:prSet presAssocID="{E9955287-2D34-44FE-B0B5-A76F753D4A84}" presName="LevelTwoTextNode" presStyleLbl="node2" presStyleIdx="0" presStyleCnt="3">
        <dgm:presLayoutVars>
          <dgm:chPref val="3"/>
        </dgm:presLayoutVars>
      </dgm:prSet>
      <dgm:spPr/>
      <dgm:t>
        <a:bodyPr/>
        <a:lstStyle/>
        <a:p>
          <a:endParaRPr lang="zh-CN" altLang="en-US"/>
        </a:p>
      </dgm:t>
    </dgm:pt>
    <dgm:pt modelId="{A9C093FF-84A3-4DEC-8029-5FBE4C92DB95}" type="pres">
      <dgm:prSet presAssocID="{E9955287-2D34-44FE-B0B5-A76F753D4A84}" presName="level3hierChild" presStyleCnt="0"/>
      <dgm:spPr/>
    </dgm:pt>
    <dgm:pt modelId="{CBCD94AC-12E3-4127-96F9-29480AF93C45}" type="pres">
      <dgm:prSet presAssocID="{E75AF547-477A-443A-B5BA-8DDDB425340B}" presName="conn2-1" presStyleLbl="parChTrans1D2" presStyleIdx="1" presStyleCnt="3"/>
      <dgm:spPr/>
      <dgm:t>
        <a:bodyPr/>
        <a:lstStyle/>
        <a:p>
          <a:endParaRPr lang="zh-CN" altLang="en-US"/>
        </a:p>
      </dgm:t>
    </dgm:pt>
    <dgm:pt modelId="{0BB3DCC0-E0CE-4293-A136-454919107F6B}" type="pres">
      <dgm:prSet presAssocID="{E75AF547-477A-443A-B5BA-8DDDB425340B}" presName="connTx" presStyleLbl="parChTrans1D2" presStyleIdx="1" presStyleCnt="3"/>
      <dgm:spPr/>
      <dgm:t>
        <a:bodyPr/>
        <a:lstStyle/>
        <a:p>
          <a:endParaRPr lang="zh-CN" altLang="en-US"/>
        </a:p>
      </dgm:t>
    </dgm:pt>
    <dgm:pt modelId="{30E9AC29-BF08-4569-8EE2-60CFE62A2A61}" type="pres">
      <dgm:prSet presAssocID="{BAAE413B-C1C4-4312-BF08-C720F2AF3956}" presName="root2" presStyleCnt="0"/>
      <dgm:spPr/>
    </dgm:pt>
    <dgm:pt modelId="{746823FE-BE3D-4D2E-94C4-87F7847E215D}" type="pres">
      <dgm:prSet presAssocID="{BAAE413B-C1C4-4312-BF08-C720F2AF3956}" presName="LevelTwoTextNode" presStyleLbl="node2" presStyleIdx="1" presStyleCnt="3">
        <dgm:presLayoutVars>
          <dgm:chPref val="3"/>
        </dgm:presLayoutVars>
      </dgm:prSet>
      <dgm:spPr/>
      <dgm:t>
        <a:bodyPr/>
        <a:lstStyle/>
        <a:p>
          <a:endParaRPr lang="zh-CN" altLang="en-US"/>
        </a:p>
      </dgm:t>
    </dgm:pt>
    <dgm:pt modelId="{26CEC2A7-DFE5-41EB-8D1A-381C14EB4335}" type="pres">
      <dgm:prSet presAssocID="{BAAE413B-C1C4-4312-BF08-C720F2AF3956}" presName="level3hierChild" presStyleCnt="0"/>
      <dgm:spPr/>
    </dgm:pt>
    <dgm:pt modelId="{7D545132-A90B-4EB6-9D46-80ADE4A410B9}" type="pres">
      <dgm:prSet presAssocID="{4AC4D9CC-D782-4A05-B7D7-675EE7791391}" presName="conn2-1" presStyleLbl="parChTrans1D2" presStyleIdx="2" presStyleCnt="3"/>
      <dgm:spPr/>
      <dgm:t>
        <a:bodyPr/>
        <a:lstStyle/>
        <a:p>
          <a:endParaRPr lang="zh-CN" altLang="en-US"/>
        </a:p>
      </dgm:t>
    </dgm:pt>
    <dgm:pt modelId="{8D5F1C89-FADE-4D60-B370-557A5CFCD55B}" type="pres">
      <dgm:prSet presAssocID="{4AC4D9CC-D782-4A05-B7D7-675EE7791391}" presName="connTx" presStyleLbl="parChTrans1D2" presStyleIdx="2" presStyleCnt="3"/>
      <dgm:spPr/>
      <dgm:t>
        <a:bodyPr/>
        <a:lstStyle/>
        <a:p>
          <a:endParaRPr lang="zh-CN" altLang="en-US"/>
        </a:p>
      </dgm:t>
    </dgm:pt>
    <dgm:pt modelId="{8D738669-15E1-4513-9C91-0F5ECA7042BD}" type="pres">
      <dgm:prSet presAssocID="{6C3C4528-A996-43B8-95A8-0FE5E8F4D3E0}" presName="root2" presStyleCnt="0"/>
      <dgm:spPr/>
    </dgm:pt>
    <dgm:pt modelId="{91FC491B-1962-436F-B63C-A39514D57E50}" type="pres">
      <dgm:prSet presAssocID="{6C3C4528-A996-43B8-95A8-0FE5E8F4D3E0}" presName="LevelTwoTextNode" presStyleLbl="node2" presStyleIdx="2" presStyleCnt="3">
        <dgm:presLayoutVars>
          <dgm:chPref val="3"/>
        </dgm:presLayoutVars>
      </dgm:prSet>
      <dgm:spPr/>
      <dgm:t>
        <a:bodyPr/>
        <a:lstStyle/>
        <a:p>
          <a:endParaRPr lang="zh-CN" altLang="en-US"/>
        </a:p>
      </dgm:t>
    </dgm:pt>
    <dgm:pt modelId="{3452C5B4-DAFF-443B-99D1-E8985C89F63A}" type="pres">
      <dgm:prSet presAssocID="{6C3C4528-A996-43B8-95A8-0FE5E8F4D3E0}" presName="level3hierChild" presStyleCnt="0"/>
      <dgm:spPr/>
    </dgm:pt>
  </dgm:ptLst>
  <dgm:cxnLst>
    <dgm:cxn modelId="{A4299245-768D-4FDB-A530-A0BC8F48B362}" type="presOf" srcId="{6C3C4528-A996-43B8-95A8-0FE5E8F4D3E0}" destId="{91FC491B-1962-436F-B63C-A39514D57E50}" srcOrd="0" destOrd="0" presId="urn:microsoft.com/office/officeart/2008/layout/HorizontalMultiLevelHierarchy"/>
    <dgm:cxn modelId="{3C45C731-96F5-4DC9-A550-68DF6E991777}" type="presOf" srcId="{2085B868-F992-424E-8932-134F602751E6}" destId="{D7D7E398-EE9A-476E-9E22-4747E1C0DAD2}" srcOrd="1" destOrd="0" presId="urn:microsoft.com/office/officeart/2008/layout/HorizontalMultiLevelHierarchy"/>
    <dgm:cxn modelId="{7FC1A20F-692B-412B-A7B9-B01996DF5F5A}" type="presOf" srcId="{3F791C40-72BC-4DA0-BBBF-784A3574989A}" destId="{848CD305-E973-4568-A453-D833DB885C5F}" srcOrd="0" destOrd="0" presId="urn:microsoft.com/office/officeart/2008/layout/HorizontalMultiLevelHierarchy"/>
    <dgm:cxn modelId="{9BE97A82-89E2-4B90-A251-4C1A66EE8AE8}" srcId="{638EA882-A711-4001-8CC3-7757C1C18D40}" destId="{BAAE413B-C1C4-4312-BF08-C720F2AF3956}" srcOrd="1" destOrd="0" parTransId="{E75AF547-477A-443A-B5BA-8DDDB425340B}" sibTransId="{BA5D8B52-036D-4C3D-BB9A-35B8F92506D5}"/>
    <dgm:cxn modelId="{73E0BAF6-D348-4D3C-A5C1-FD54C9E3DEE1}" srcId="{638EA882-A711-4001-8CC3-7757C1C18D40}" destId="{E9955287-2D34-44FE-B0B5-A76F753D4A84}" srcOrd="0" destOrd="0" parTransId="{2085B868-F992-424E-8932-134F602751E6}" sibTransId="{701C5E3F-3BE7-41E8-8BC3-D950E4B0486D}"/>
    <dgm:cxn modelId="{8186D3FE-DB37-485A-B4DA-985A605702B7}" type="presOf" srcId="{4AC4D9CC-D782-4A05-B7D7-675EE7791391}" destId="{7D545132-A90B-4EB6-9D46-80ADE4A410B9}" srcOrd="0" destOrd="0" presId="urn:microsoft.com/office/officeart/2008/layout/HorizontalMultiLevelHierarchy"/>
    <dgm:cxn modelId="{B5680F0C-501D-4BA7-8D42-FC2E78A62DE6}" type="presOf" srcId="{BAAE413B-C1C4-4312-BF08-C720F2AF3956}" destId="{746823FE-BE3D-4D2E-94C4-87F7847E215D}" srcOrd="0" destOrd="0" presId="urn:microsoft.com/office/officeart/2008/layout/HorizontalMultiLevelHierarchy"/>
    <dgm:cxn modelId="{5FECF750-2E6C-4E5F-9F9C-9E9B83F0F3E1}" srcId="{3F791C40-72BC-4DA0-BBBF-784A3574989A}" destId="{638EA882-A711-4001-8CC3-7757C1C18D40}" srcOrd="0" destOrd="0" parTransId="{6FA6E030-6E7D-46AA-A013-B21E3D1CC8B8}" sibTransId="{FF7917E3-5887-4853-AC5E-3BD228E35BFA}"/>
    <dgm:cxn modelId="{B370B01F-D749-415A-804A-66F9E160AFD4}" type="presOf" srcId="{638EA882-A711-4001-8CC3-7757C1C18D40}" destId="{906B43F7-451F-4A68-BDBC-A183204F1E91}" srcOrd="0" destOrd="0" presId="urn:microsoft.com/office/officeart/2008/layout/HorizontalMultiLevelHierarchy"/>
    <dgm:cxn modelId="{F31AF9D8-143C-47A9-B9DF-C9AE30A98C2A}" type="presOf" srcId="{E75AF547-477A-443A-B5BA-8DDDB425340B}" destId="{0BB3DCC0-E0CE-4293-A136-454919107F6B}" srcOrd="1" destOrd="0" presId="urn:microsoft.com/office/officeart/2008/layout/HorizontalMultiLevelHierarchy"/>
    <dgm:cxn modelId="{ED3EAB55-5974-4FC4-821E-7134772B2B0A}" type="presOf" srcId="{2085B868-F992-424E-8932-134F602751E6}" destId="{56F7858E-2F85-425E-81FA-FEF065C86362}" srcOrd="0" destOrd="0" presId="urn:microsoft.com/office/officeart/2008/layout/HorizontalMultiLevelHierarchy"/>
    <dgm:cxn modelId="{D4D97161-18C3-4931-905A-62C00FC1C389}" type="presOf" srcId="{E75AF547-477A-443A-B5BA-8DDDB425340B}" destId="{CBCD94AC-12E3-4127-96F9-29480AF93C45}" srcOrd="0" destOrd="0" presId="urn:microsoft.com/office/officeart/2008/layout/HorizontalMultiLevelHierarchy"/>
    <dgm:cxn modelId="{4B673D82-C8CA-4A0D-8DAD-B78B10CC345E}" type="presOf" srcId="{4AC4D9CC-D782-4A05-B7D7-675EE7791391}" destId="{8D5F1C89-FADE-4D60-B370-557A5CFCD55B}" srcOrd="1" destOrd="0" presId="urn:microsoft.com/office/officeart/2008/layout/HorizontalMultiLevelHierarchy"/>
    <dgm:cxn modelId="{C1EEA53B-EB37-43C2-A612-23CD3EAAD539}" srcId="{638EA882-A711-4001-8CC3-7757C1C18D40}" destId="{6C3C4528-A996-43B8-95A8-0FE5E8F4D3E0}" srcOrd="2" destOrd="0" parTransId="{4AC4D9CC-D782-4A05-B7D7-675EE7791391}" sibTransId="{D1341D94-5146-4FC2-91FB-FA21505BDF8E}"/>
    <dgm:cxn modelId="{5359B849-4BF5-474B-A040-58B40986E071}" type="presOf" srcId="{E9955287-2D34-44FE-B0B5-A76F753D4A84}" destId="{2AD53481-61A4-4CF2-B97D-CE61B03CE405}" srcOrd="0" destOrd="0" presId="urn:microsoft.com/office/officeart/2008/layout/HorizontalMultiLevelHierarchy"/>
    <dgm:cxn modelId="{E6089450-3F8D-4B11-90A9-0C8C0B2459C0}" type="presParOf" srcId="{848CD305-E973-4568-A453-D833DB885C5F}" destId="{8A591D0F-EEAA-489D-8726-ED2174A0B2DD}" srcOrd="0" destOrd="0" presId="urn:microsoft.com/office/officeart/2008/layout/HorizontalMultiLevelHierarchy"/>
    <dgm:cxn modelId="{1F412C02-108B-474F-8B3B-75CF506D2633}" type="presParOf" srcId="{8A591D0F-EEAA-489D-8726-ED2174A0B2DD}" destId="{906B43F7-451F-4A68-BDBC-A183204F1E91}" srcOrd="0" destOrd="0" presId="urn:microsoft.com/office/officeart/2008/layout/HorizontalMultiLevelHierarchy"/>
    <dgm:cxn modelId="{781F4C45-18D3-4C69-9095-330B62C74C71}" type="presParOf" srcId="{8A591D0F-EEAA-489D-8726-ED2174A0B2DD}" destId="{7F8B4D53-27E0-4026-9157-9B819037A6FE}" srcOrd="1" destOrd="0" presId="urn:microsoft.com/office/officeart/2008/layout/HorizontalMultiLevelHierarchy"/>
    <dgm:cxn modelId="{29C1B594-CE45-4BC7-BD01-7EEF4C0746E4}" type="presParOf" srcId="{7F8B4D53-27E0-4026-9157-9B819037A6FE}" destId="{56F7858E-2F85-425E-81FA-FEF065C86362}" srcOrd="0" destOrd="0" presId="urn:microsoft.com/office/officeart/2008/layout/HorizontalMultiLevelHierarchy"/>
    <dgm:cxn modelId="{D625BC36-7C44-4AD5-99AF-52A389BEF016}" type="presParOf" srcId="{56F7858E-2F85-425E-81FA-FEF065C86362}" destId="{D7D7E398-EE9A-476E-9E22-4747E1C0DAD2}" srcOrd="0" destOrd="0" presId="urn:microsoft.com/office/officeart/2008/layout/HorizontalMultiLevelHierarchy"/>
    <dgm:cxn modelId="{C16E8886-2328-47B9-A94A-F6975AA78312}" type="presParOf" srcId="{7F8B4D53-27E0-4026-9157-9B819037A6FE}" destId="{46F2516A-2547-4D80-94B8-C31DF7A11802}" srcOrd="1" destOrd="0" presId="urn:microsoft.com/office/officeart/2008/layout/HorizontalMultiLevelHierarchy"/>
    <dgm:cxn modelId="{D4189591-C880-40A5-93FD-CA2D60080F9E}" type="presParOf" srcId="{46F2516A-2547-4D80-94B8-C31DF7A11802}" destId="{2AD53481-61A4-4CF2-B97D-CE61B03CE405}" srcOrd="0" destOrd="0" presId="urn:microsoft.com/office/officeart/2008/layout/HorizontalMultiLevelHierarchy"/>
    <dgm:cxn modelId="{BD60D9E6-B79A-4BBB-BB36-FEED5CBFC50B}" type="presParOf" srcId="{46F2516A-2547-4D80-94B8-C31DF7A11802}" destId="{A9C093FF-84A3-4DEC-8029-5FBE4C92DB95}" srcOrd="1" destOrd="0" presId="urn:microsoft.com/office/officeart/2008/layout/HorizontalMultiLevelHierarchy"/>
    <dgm:cxn modelId="{A80A4D73-9BBC-4917-90EE-CCA9D4924394}" type="presParOf" srcId="{7F8B4D53-27E0-4026-9157-9B819037A6FE}" destId="{CBCD94AC-12E3-4127-96F9-29480AF93C45}" srcOrd="2" destOrd="0" presId="urn:microsoft.com/office/officeart/2008/layout/HorizontalMultiLevelHierarchy"/>
    <dgm:cxn modelId="{92B99E77-C865-425D-B6F7-3E13260CD5DD}" type="presParOf" srcId="{CBCD94AC-12E3-4127-96F9-29480AF93C45}" destId="{0BB3DCC0-E0CE-4293-A136-454919107F6B}" srcOrd="0" destOrd="0" presId="urn:microsoft.com/office/officeart/2008/layout/HorizontalMultiLevelHierarchy"/>
    <dgm:cxn modelId="{85632EE6-5743-4E0F-8C5B-65047FC972C8}" type="presParOf" srcId="{7F8B4D53-27E0-4026-9157-9B819037A6FE}" destId="{30E9AC29-BF08-4569-8EE2-60CFE62A2A61}" srcOrd="3" destOrd="0" presId="urn:microsoft.com/office/officeart/2008/layout/HorizontalMultiLevelHierarchy"/>
    <dgm:cxn modelId="{335C4608-6CC8-4DD1-BE8A-4897B34C8A95}" type="presParOf" srcId="{30E9AC29-BF08-4569-8EE2-60CFE62A2A61}" destId="{746823FE-BE3D-4D2E-94C4-87F7847E215D}" srcOrd="0" destOrd="0" presId="urn:microsoft.com/office/officeart/2008/layout/HorizontalMultiLevelHierarchy"/>
    <dgm:cxn modelId="{7C0F4D56-3605-4621-8B0D-0E3F8568901A}" type="presParOf" srcId="{30E9AC29-BF08-4569-8EE2-60CFE62A2A61}" destId="{26CEC2A7-DFE5-41EB-8D1A-381C14EB4335}" srcOrd="1" destOrd="0" presId="urn:microsoft.com/office/officeart/2008/layout/HorizontalMultiLevelHierarchy"/>
    <dgm:cxn modelId="{029D1287-F9AA-46EA-98FB-228473148B46}" type="presParOf" srcId="{7F8B4D53-27E0-4026-9157-9B819037A6FE}" destId="{7D545132-A90B-4EB6-9D46-80ADE4A410B9}" srcOrd="4" destOrd="0" presId="urn:microsoft.com/office/officeart/2008/layout/HorizontalMultiLevelHierarchy"/>
    <dgm:cxn modelId="{D3B7F8F9-DD73-4C69-937F-E9F8E94C946F}" type="presParOf" srcId="{7D545132-A90B-4EB6-9D46-80ADE4A410B9}" destId="{8D5F1C89-FADE-4D60-B370-557A5CFCD55B}" srcOrd="0" destOrd="0" presId="urn:microsoft.com/office/officeart/2008/layout/HorizontalMultiLevelHierarchy"/>
    <dgm:cxn modelId="{F2128679-1785-4BAA-9B21-3DD9B735E50F}" type="presParOf" srcId="{7F8B4D53-27E0-4026-9157-9B819037A6FE}" destId="{8D738669-15E1-4513-9C91-0F5ECA7042BD}" srcOrd="5" destOrd="0" presId="urn:microsoft.com/office/officeart/2008/layout/HorizontalMultiLevelHierarchy"/>
    <dgm:cxn modelId="{7B07AD3C-1DE6-4762-AEDA-7CACD1E98C21}" type="presParOf" srcId="{8D738669-15E1-4513-9C91-0F5ECA7042BD}" destId="{91FC491B-1962-436F-B63C-A39514D57E50}" srcOrd="0" destOrd="0" presId="urn:microsoft.com/office/officeart/2008/layout/HorizontalMultiLevelHierarchy"/>
    <dgm:cxn modelId="{3D3BE4ED-9305-493F-A68E-99CAE7D50FD0}" type="presParOf" srcId="{8D738669-15E1-4513-9C91-0F5ECA7042BD}" destId="{3452C5B4-DAFF-443B-99D1-E8985C89F63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B24AEB-2439-4EB2-87F3-F339825E6D6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CN" altLang="en-US"/>
        </a:p>
      </dgm:t>
    </dgm:pt>
    <dgm:pt modelId="{11B4498F-3AE3-42DD-A23B-F863CF9AF41D}">
      <dgm:prSet phldrT="[文本]"/>
      <dgm:spPr/>
      <dgm:t>
        <a:bodyPr/>
        <a:lstStyle/>
        <a:p>
          <a:r>
            <a:rPr lang="en-US" altLang="zh-CN" dirty="0" smtClean="0"/>
            <a:t>1974</a:t>
          </a:r>
          <a:r>
            <a:rPr lang="zh-CN" altLang="en-US" dirty="0" smtClean="0"/>
            <a:t>年</a:t>
          </a:r>
          <a:endParaRPr lang="zh-CN" altLang="en-US" dirty="0"/>
        </a:p>
      </dgm:t>
    </dgm:pt>
    <dgm:pt modelId="{626306CA-3C71-4311-BAC7-0CE9FAD20D6B}" type="parTrans" cxnId="{4385014A-24C8-4948-9A76-C68C3482EE40}">
      <dgm:prSet/>
      <dgm:spPr/>
      <dgm:t>
        <a:bodyPr/>
        <a:lstStyle/>
        <a:p>
          <a:endParaRPr lang="zh-CN" altLang="en-US"/>
        </a:p>
      </dgm:t>
    </dgm:pt>
    <dgm:pt modelId="{C11EAA98-585A-4A54-8B0C-54952E4A2643}" type="sibTrans" cxnId="{4385014A-24C8-4948-9A76-C68C3482EE40}">
      <dgm:prSet/>
      <dgm:spPr/>
      <dgm:t>
        <a:bodyPr/>
        <a:lstStyle/>
        <a:p>
          <a:endParaRPr lang="zh-CN" altLang="en-US"/>
        </a:p>
      </dgm:t>
    </dgm:pt>
    <dgm:pt modelId="{9C04FEA3-D409-4691-B319-04EC76F947DB}">
      <dgm:prSet phldrT="[文本]"/>
      <dgm:spPr/>
      <dgm:t>
        <a:bodyPr/>
        <a:lstStyle/>
        <a:p>
          <a:r>
            <a:rPr lang="en-US" altLang="zh-CN" dirty="0" smtClean="0"/>
            <a:t>1986</a:t>
          </a:r>
          <a:r>
            <a:rPr lang="zh-CN" altLang="en-US" dirty="0" smtClean="0"/>
            <a:t>年</a:t>
          </a:r>
          <a:endParaRPr lang="zh-CN" altLang="en-US" dirty="0"/>
        </a:p>
      </dgm:t>
    </dgm:pt>
    <dgm:pt modelId="{D51482D8-993D-4134-8FBB-CFA3C42561D8}" type="parTrans" cxnId="{D49F3D35-12DA-428D-BA4A-02CF43695D07}">
      <dgm:prSet/>
      <dgm:spPr/>
      <dgm:t>
        <a:bodyPr/>
        <a:lstStyle/>
        <a:p>
          <a:endParaRPr lang="zh-CN" altLang="en-US"/>
        </a:p>
      </dgm:t>
    </dgm:pt>
    <dgm:pt modelId="{94955E7C-42A9-489E-A8D7-DB14AA9FA290}" type="sibTrans" cxnId="{D49F3D35-12DA-428D-BA4A-02CF43695D07}">
      <dgm:prSet/>
      <dgm:spPr/>
      <dgm:t>
        <a:bodyPr/>
        <a:lstStyle/>
        <a:p>
          <a:endParaRPr lang="zh-CN" altLang="en-US"/>
        </a:p>
      </dgm:t>
    </dgm:pt>
    <dgm:pt modelId="{E417C38C-111D-4E71-BE44-066A6882D7F6}">
      <dgm:prSet phldrT="[文本]"/>
      <dgm:spPr/>
      <dgm:t>
        <a:bodyPr/>
        <a:lstStyle/>
        <a:p>
          <a:r>
            <a:rPr lang="en-US" altLang="zh-CN" dirty="0" smtClean="0"/>
            <a:t>2000</a:t>
          </a:r>
          <a:r>
            <a:rPr lang="zh-CN" altLang="en-US" dirty="0" smtClean="0"/>
            <a:t>年</a:t>
          </a:r>
          <a:endParaRPr lang="zh-CN" altLang="en-US" dirty="0"/>
        </a:p>
      </dgm:t>
    </dgm:pt>
    <dgm:pt modelId="{112CC180-E3F7-415F-A489-75CC03AB121E}" type="parTrans" cxnId="{46BB12F6-A4A5-4F6B-8D16-5D84AF1BAE50}">
      <dgm:prSet/>
      <dgm:spPr/>
      <dgm:t>
        <a:bodyPr/>
        <a:lstStyle/>
        <a:p>
          <a:endParaRPr lang="zh-CN" altLang="en-US"/>
        </a:p>
      </dgm:t>
    </dgm:pt>
    <dgm:pt modelId="{6CBBD52B-F5F9-4E8D-9721-78D4BD9FFD5A}" type="sibTrans" cxnId="{46BB12F6-A4A5-4F6B-8D16-5D84AF1BAE50}">
      <dgm:prSet/>
      <dgm:spPr/>
      <dgm:t>
        <a:bodyPr/>
        <a:lstStyle/>
        <a:p>
          <a:endParaRPr lang="zh-CN" altLang="en-US"/>
        </a:p>
      </dgm:t>
    </dgm:pt>
    <dgm:pt modelId="{38E6D07A-F4D8-4E83-92D2-5E9CA7B34E20}">
      <dgm:prSet phldrT="[文本]" custT="1">
        <dgm:style>
          <a:lnRef idx="1">
            <a:schemeClr val="accent6"/>
          </a:lnRef>
          <a:fillRef idx="2">
            <a:schemeClr val="accent6"/>
          </a:fillRef>
          <a:effectRef idx="1">
            <a:schemeClr val="accent6"/>
          </a:effectRef>
          <a:fontRef idx="minor">
            <a:schemeClr val="dk1"/>
          </a:fontRef>
        </dgm:style>
      </dgm:prSet>
      <dgm:spPr/>
      <dgm:t>
        <a:bodyPr/>
        <a:lstStyle/>
        <a:p>
          <a:r>
            <a:rPr lang="en-US" altLang="zh-CN" sz="1600" dirty="0" smtClean="0"/>
            <a:t>GFSM 1986</a:t>
          </a:r>
          <a:endParaRPr lang="zh-CN" altLang="en-US" sz="1600" dirty="0"/>
        </a:p>
      </dgm:t>
    </dgm:pt>
    <dgm:pt modelId="{DB61B6D7-1E10-4A38-A95F-2E1F88592E61}" type="parTrans" cxnId="{DE7B5695-1869-4A96-94A0-C1CDC3A82971}">
      <dgm:prSet/>
      <dgm:spPr/>
      <dgm:t>
        <a:bodyPr/>
        <a:lstStyle/>
        <a:p>
          <a:endParaRPr lang="zh-CN" altLang="en-US"/>
        </a:p>
      </dgm:t>
    </dgm:pt>
    <dgm:pt modelId="{E397779F-F034-48B3-A056-0BB8DEDCE12F}" type="sibTrans" cxnId="{DE7B5695-1869-4A96-94A0-C1CDC3A82971}">
      <dgm:prSet/>
      <dgm:spPr/>
      <dgm:t>
        <a:bodyPr/>
        <a:lstStyle/>
        <a:p>
          <a:endParaRPr lang="zh-CN" altLang="en-US"/>
        </a:p>
      </dgm:t>
    </dgm:pt>
    <dgm:pt modelId="{53178B24-4407-46B9-8A4F-A77537754E02}">
      <dgm:prSet phldrT="[文本]" custT="1"/>
      <dgm:spPr>
        <a:solidFill>
          <a:schemeClr val="accent6">
            <a:lumMod val="60000"/>
            <a:lumOff val="40000"/>
            <a:alpha val="90000"/>
          </a:schemeClr>
        </a:solidFill>
      </dgm:spPr>
      <dgm:t>
        <a:bodyPr/>
        <a:lstStyle/>
        <a:p>
          <a:r>
            <a:rPr lang="en-US" altLang="en-US" sz="1600" dirty="0" smtClean="0"/>
            <a:t>《 </a:t>
          </a:r>
          <a:r>
            <a:rPr lang="zh-CN" altLang="en-US" sz="1600" dirty="0" smtClean="0"/>
            <a:t>政府财政统计手册： 草稿</a:t>
          </a:r>
          <a:r>
            <a:rPr lang="en-US" altLang="en-US" sz="1600" dirty="0" smtClean="0"/>
            <a:t>》</a:t>
          </a:r>
          <a:endParaRPr lang="zh-CN" altLang="en-US" sz="1600" dirty="0"/>
        </a:p>
      </dgm:t>
    </dgm:pt>
    <dgm:pt modelId="{5B28DA42-8B6C-4470-B93A-628FA5164E46}" type="parTrans" cxnId="{5E9D9905-4DE6-4852-B7CB-6554EA43BC2B}">
      <dgm:prSet/>
      <dgm:spPr/>
      <dgm:t>
        <a:bodyPr/>
        <a:lstStyle/>
        <a:p>
          <a:endParaRPr lang="zh-CN" altLang="en-US"/>
        </a:p>
      </dgm:t>
    </dgm:pt>
    <dgm:pt modelId="{AFCE8760-105B-4CC1-849D-5B8A44354208}" type="sibTrans" cxnId="{5E9D9905-4DE6-4852-B7CB-6554EA43BC2B}">
      <dgm:prSet/>
      <dgm:spPr/>
      <dgm:t>
        <a:bodyPr/>
        <a:lstStyle/>
        <a:p>
          <a:endParaRPr lang="zh-CN" altLang="en-US"/>
        </a:p>
      </dgm:t>
    </dgm:pt>
    <dgm:pt modelId="{2706D873-87E8-4B70-8592-D7BECB408AF8}">
      <dgm:prSet/>
      <dgm:spPr/>
      <dgm:t>
        <a:bodyPr/>
        <a:lstStyle/>
        <a:p>
          <a:r>
            <a:rPr lang="en-US" altLang="zh-CN" dirty="0" smtClean="0"/>
            <a:t>2014</a:t>
          </a:r>
          <a:r>
            <a:rPr lang="zh-CN" altLang="en-US" dirty="0" smtClean="0"/>
            <a:t>年</a:t>
          </a:r>
          <a:endParaRPr lang="zh-CN" altLang="en-US" dirty="0"/>
        </a:p>
      </dgm:t>
    </dgm:pt>
    <dgm:pt modelId="{F915AF4A-B074-4E0C-A9DE-00C0BEF1A559}" type="parTrans" cxnId="{578EE767-D091-4F5D-9FFC-8B8728E8E8F9}">
      <dgm:prSet/>
      <dgm:spPr/>
      <dgm:t>
        <a:bodyPr/>
        <a:lstStyle/>
        <a:p>
          <a:endParaRPr lang="zh-CN" altLang="en-US"/>
        </a:p>
      </dgm:t>
    </dgm:pt>
    <dgm:pt modelId="{89DBD86E-1B0B-4D83-9B6B-F1D35ED80F00}" type="sibTrans" cxnId="{578EE767-D091-4F5D-9FFC-8B8728E8E8F9}">
      <dgm:prSet/>
      <dgm:spPr/>
      <dgm:t>
        <a:bodyPr/>
        <a:lstStyle/>
        <a:p>
          <a:endParaRPr lang="zh-CN" altLang="en-US"/>
        </a:p>
      </dgm:t>
    </dgm:pt>
    <dgm:pt modelId="{45639100-A724-4AAA-89C5-E9AB91C93728}">
      <dgm:prSet custT="1">
        <dgm:style>
          <a:lnRef idx="1">
            <a:schemeClr val="accent6"/>
          </a:lnRef>
          <a:fillRef idx="2">
            <a:schemeClr val="accent6"/>
          </a:fillRef>
          <a:effectRef idx="1">
            <a:schemeClr val="accent6"/>
          </a:effectRef>
          <a:fontRef idx="minor">
            <a:schemeClr val="dk1"/>
          </a:fontRef>
        </dgm:style>
      </dgm:prSet>
      <dgm:spPr/>
      <dgm:t>
        <a:bodyPr/>
        <a:lstStyle/>
        <a:p>
          <a:r>
            <a:rPr lang="en-US" altLang="zh-CN" sz="1600" dirty="0" smtClean="0"/>
            <a:t>GFSM 2014</a:t>
          </a:r>
          <a:endParaRPr lang="zh-CN" altLang="en-US" sz="1600" dirty="0"/>
        </a:p>
      </dgm:t>
    </dgm:pt>
    <dgm:pt modelId="{D99D98B7-2D50-4533-8228-EEEDEDCA50E0}" type="parTrans" cxnId="{9EEE24C8-E2C7-4318-AAB0-A0855851C0D6}">
      <dgm:prSet/>
      <dgm:spPr/>
      <dgm:t>
        <a:bodyPr/>
        <a:lstStyle/>
        <a:p>
          <a:endParaRPr lang="zh-CN" altLang="en-US"/>
        </a:p>
      </dgm:t>
    </dgm:pt>
    <dgm:pt modelId="{0D93895B-B328-436C-B50F-706F8919EE94}" type="sibTrans" cxnId="{9EEE24C8-E2C7-4318-AAB0-A0855851C0D6}">
      <dgm:prSet/>
      <dgm:spPr/>
      <dgm:t>
        <a:bodyPr/>
        <a:lstStyle/>
        <a:p>
          <a:endParaRPr lang="zh-CN" altLang="en-US"/>
        </a:p>
      </dgm:t>
    </dgm:pt>
    <dgm:pt modelId="{598ED9E2-4FDE-40BF-9F6B-DFDBE3837E0D}">
      <dgm:prSet phldrT="[文本]" custT="1">
        <dgm:style>
          <a:lnRef idx="1">
            <a:schemeClr val="accent6"/>
          </a:lnRef>
          <a:fillRef idx="2">
            <a:schemeClr val="accent6"/>
          </a:fillRef>
          <a:effectRef idx="1">
            <a:schemeClr val="accent6"/>
          </a:effectRef>
          <a:fontRef idx="minor">
            <a:schemeClr val="dk1"/>
          </a:fontRef>
        </dgm:style>
      </dgm:prSet>
      <dgm:spPr/>
      <dgm:t>
        <a:bodyPr/>
        <a:lstStyle/>
        <a:p>
          <a:r>
            <a:rPr lang="en-US" altLang="zh-CN" sz="1600" dirty="0" smtClean="0"/>
            <a:t>GFSM 2000</a:t>
          </a:r>
          <a:endParaRPr lang="zh-CN" altLang="en-US" sz="2400" dirty="0"/>
        </a:p>
      </dgm:t>
    </dgm:pt>
    <dgm:pt modelId="{08A9D127-B3CB-4E90-A57F-6BA7FB842EB2}" type="parTrans" cxnId="{B816CAB8-402B-40DD-8BB7-2288399C1FB6}">
      <dgm:prSet/>
      <dgm:spPr/>
      <dgm:t>
        <a:bodyPr/>
        <a:lstStyle/>
        <a:p>
          <a:endParaRPr lang="zh-CN" altLang="en-US"/>
        </a:p>
      </dgm:t>
    </dgm:pt>
    <dgm:pt modelId="{5069FCBD-4A6A-45F3-B11F-D6C2935EA92A}" type="sibTrans" cxnId="{B816CAB8-402B-40DD-8BB7-2288399C1FB6}">
      <dgm:prSet/>
      <dgm:spPr/>
      <dgm:t>
        <a:bodyPr/>
        <a:lstStyle/>
        <a:p>
          <a:endParaRPr lang="zh-CN" altLang="en-US"/>
        </a:p>
      </dgm:t>
    </dgm:pt>
    <dgm:pt modelId="{A274E49C-281F-4A9D-89A0-3F8ACFE6B2BF}" type="pres">
      <dgm:prSet presAssocID="{69B24AEB-2439-4EB2-87F3-F339825E6D6E}" presName="Name0" presStyleCnt="0">
        <dgm:presLayoutVars>
          <dgm:dir/>
          <dgm:animLvl val="lvl"/>
          <dgm:resizeHandles val="exact"/>
        </dgm:presLayoutVars>
      </dgm:prSet>
      <dgm:spPr/>
      <dgm:t>
        <a:bodyPr/>
        <a:lstStyle/>
        <a:p>
          <a:endParaRPr lang="zh-CN" altLang="en-US"/>
        </a:p>
      </dgm:t>
    </dgm:pt>
    <dgm:pt modelId="{7BCEA45E-5C0E-491F-B20A-FCF848BD2B69}" type="pres">
      <dgm:prSet presAssocID="{69B24AEB-2439-4EB2-87F3-F339825E6D6E}" presName="tSp" presStyleCnt="0"/>
      <dgm:spPr/>
    </dgm:pt>
    <dgm:pt modelId="{F8ED87B6-457B-4823-8D29-A4DB0FF838B4}" type="pres">
      <dgm:prSet presAssocID="{69B24AEB-2439-4EB2-87F3-F339825E6D6E}" presName="bSp" presStyleCnt="0"/>
      <dgm:spPr/>
    </dgm:pt>
    <dgm:pt modelId="{06E887B2-ED4C-4E0D-AD38-28151C2457E0}" type="pres">
      <dgm:prSet presAssocID="{69B24AEB-2439-4EB2-87F3-F339825E6D6E}" presName="process" presStyleCnt="0"/>
      <dgm:spPr/>
    </dgm:pt>
    <dgm:pt modelId="{22A52446-D33F-433C-9BCD-2786A40CDB45}" type="pres">
      <dgm:prSet presAssocID="{11B4498F-3AE3-42DD-A23B-F863CF9AF41D}" presName="composite1" presStyleCnt="0"/>
      <dgm:spPr/>
    </dgm:pt>
    <dgm:pt modelId="{F3EE986A-1C9E-4658-9208-3D4A64E6F812}" type="pres">
      <dgm:prSet presAssocID="{11B4498F-3AE3-42DD-A23B-F863CF9AF41D}" presName="dummyNode1" presStyleLbl="node1" presStyleIdx="0" presStyleCnt="4"/>
      <dgm:spPr/>
    </dgm:pt>
    <dgm:pt modelId="{2675E3E6-AA88-4207-810F-7C20AE8D0181}" type="pres">
      <dgm:prSet presAssocID="{11B4498F-3AE3-42DD-A23B-F863CF9AF41D}" presName="childNode1" presStyleLbl="bgAcc1" presStyleIdx="0" presStyleCnt="4">
        <dgm:presLayoutVars>
          <dgm:bulletEnabled val="1"/>
        </dgm:presLayoutVars>
      </dgm:prSet>
      <dgm:spPr/>
      <dgm:t>
        <a:bodyPr/>
        <a:lstStyle/>
        <a:p>
          <a:endParaRPr lang="zh-CN" altLang="en-US"/>
        </a:p>
      </dgm:t>
    </dgm:pt>
    <dgm:pt modelId="{1219D9B4-0C9C-4188-9C8D-6F155B00A773}" type="pres">
      <dgm:prSet presAssocID="{11B4498F-3AE3-42DD-A23B-F863CF9AF41D}" presName="childNode1tx" presStyleLbl="bgAcc1" presStyleIdx="0" presStyleCnt="4">
        <dgm:presLayoutVars>
          <dgm:bulletEnabled val="1"/>
        </dgm:presLayoutVars>
      </dgm:prSet>
      <dgm:spPr/>
      <dgm:t>
        <a:bodyPr/>
        <a:lstStyle/>
        <a:p>
          <a:endParaRPr lang="zh-CN" altLang="en-US"/>
        </a:p>
      </dgm:t>
    </dgm:pt>
    <dgm:pt modelId="{E7AD952A-F98E-45FB-92EC-B166E8732584}" type="pres">
      <dgm:prSet presAssocID="{11B4498F-3AE3-42DD-A23B-F863CF9AF41D}" presName="parentNode1" presStyleLbl="node1" presStyleIdx="0" presStyleCnt="4">
        <dgm:presLayoutVars>
          <dgm:chMax val="1"/>
          <dgm:bulletEnabled val="1"/>
        </dgm:presLayoutVars>
      </dgm:prSet>
      <dgm:spPr/>
      <dgm:t>
        <a:bodyPr/>
        <a:lstStyle/>
        <a:p>
          <a:endParaRPr lang="zh-CN" altLang="en-US"/>
        </a:p>
      </dgm:t>
    </dgm:pt>
    <dgm:pt modelId="{BB8B64E1-E307-491A-90AD-EE7585D1FB3E}" type="pres">
      <dgm:prSet presAssocID="{11B4498F-3AE3-42DD-A23B-F863CF9AF41D}" presName="connSite1" presStyleCnt="0"/>
      <dgm:spPr/>
    </dgm:pt>
    <dgm:pt modelId="{4DDB8E95-C192-4FEE-ADF6-67AA5ABEC389}" type="pres">
      <dgm:prSet presAssocID="{C11EAA98-585A-4A54-8B0C-54952E4A2643}" presName="Name9" presStyleLbl="sibTrans2D1" presStyleIdx="0" presStyleCnt="3"/>
      <dgm:spPr/>
      <dgm:t>
        <a:bodyPr/>
        <a:lstStyle/>
        <a:p>
          <a:endParaRPr lang="zh-CN" altLang="en-US"/>
        </a:p>
      </dgm:t>
    </dgm:pt>
    <dgm:pt modelId="{EEC7746E-FF72-4B00-BCB6-3226C4580237}" type="pres">
      <dgm:prSet presAssocID="{9C04FEA3-D409-4691-B319-04EC76F947DB}" presName="composite2" presStyleCnt="0"/>
      <dgm:spPr/>
    </dgm:pt>
    <dgm:pt modelId="{89BDCC0D-A4F5-4BD8-B133-092FC9B052F3}" type="pres">
      <dgm:prSet presAssocID="{9C04FEA3-D409-4691-B319-04EC76F947DB}" presName="dummyNode2" presStyleLbl="node1" presStyleIdx="0" presStyleCnt="4"/>
      <dgm:spPr/>
    </dgm:pt>
    <dgm:pt modelId="{87287D44-476E-4D90-AD82-32048566E936}" type="pres">
      <dgm:prSet presAssocID="{9C04FEA3-D409-4691-B319-04EC76F947DB}" presName="childNode2" presStyleLbl="bgAcc1" presStyleIdx="1" presStyleCnt="4">
        <dgm:presLayoutVars>
          <dgm:bulletEnabled val="1"/>
        </dgm:presLayoutVars>
      </dgm:prSet>
      <dgm:spPr/>
      <dgm:t>
        <a:bodyPr/>
        <a:lstStyle/>
        <a:p>
          <a:endParaRPr lang="zh-CN" altLang="en-US"/>
        </a:p>
      </dgm:t>
    </dgm:pt>
    <dgm:pt modelId="{DD998FC3-4C7C-446B-BB3B-66A6CDDFAAF2}" type="pres">
      <dgm:prSet presAssocID="{9C04FEA3-D409-4691-B319-04EC76F947DB}" presName="childNode2tx" presStyleLbl="bgAcc1" presStyleIdx="1" presStyleCnt="4">
        <dgm:presLayoutVars>
          <dgm:bulletEnabled val="1"/>
        </dgm:presLayoutVars>
      </dgm:prSet>
      <dgm:spPr/>
      <dgm:t>
        <a:bodyPr/>
        <a:lstStyle/>
        <a:p>
          <a:endParaRPr lang="zh-CN" altLang="en-US"/>
        </a:p>
      </dgm:t>
    </dgm:pt>
    <dgm:pt modelId="{2732258E-4C11-4CFA-B55F-5B094C23FD3F}" type="pres">
      <dgm:prSet presAssocID="{9C04FEA3-D409-4691-B319-04EC76F947DB}" presName="parentNode2" presStyleLbl="node1" presStyleIdx="1" presStyleCnt="4">
        <dgm:presLayoutVars>
          <dgm:chMax val="0"/>
          <dgm:bulletEnabled val="1"/>
        </dgm:presLayoutVars>
      </dgm:prSet>
      <dgm:spPr/>
      <dgm:t>
        <a:bodyPr/>
        <a:lstStyle/>
        <a:p>
          <a:endParaRPr lang="zh-CN" altLang="en-US"/>
        </a:p>
      </dgm:t>
    </dgm:pt>
    <dgm:pt modelId="{F439BEF7-F0E4-4AC9-9896-CA0528B91C7F}" type="pres">
      <dgm:prSet presAssocID="{9C04FEA3-D409-4691-B319-04EC76F947DB}" presName="connSite2" presStyleCnt="0"/>
      <dgm:spPr/>
    </dgm:pt>
    <dgm:pt modelId="{7D869B96-6585-4E7A-9019-DBAB9F80E0D8}" type="pres">
      <dgm:prSet presAssocID="{94955E7C-42A9-489E-A8D7-DB14AA9FA290}" presName="Name18" presStyleLbl="sibTrans2D1" presStyleIdx="1" presStyleCnt="3"/>
      <dgm:spPr/>
      <dgm:t>
        <a:bodyPr/>
        <a:lstStyle/>
        <a:p>
          <a:endParaRPr lang="zh-CN" altLang="en-US"/>
        </a:p>
      </dgm:t>
    </dgm:pt>
    <dgm:pt modelId="{CC7E67BF-E737-4CCE-9191-3DBA0B54DA93}" type="pres">
      <dgm:prSet presAssocID="{E417C38C-111D-4E71-BE44-066A6882D7F6}" presName="composite1" presStyleCnt="0"/>
      <dgm:spPr/>
    </dgm:pt>
    <dgm:pt modelId="{5F7A1E0E-0CBD-4611-A13A-A869CBF82042}" type="pres">
      <dgm:prSet presAssocID="{E417C38C-111D-4E71-BE44-066A6882D7F6}" presName="dummyNode1" presStyleLbl="node1" presStyleIdx="1" presStyleCnt="4"/>
      <dgm:spPr/>
    </dgm:pt>
    <dgm:pt modelId="{3A27DEE5-39D7-48E8-AD8D-2B5DB20BA2BB}" type="pres">
      <dgm:prSet presAssocID="{E417C38C-111D-4E71-BE44-066A6882D7F6}" presName="childNode1" presStyleLbl="bgAcc1" presStyleIdx="2" presStyleCnt="4">
        <dgm:presLayoutVars>
          <dgm:bulletEnabled val="1"/>
        </dgm:presLayoutVars>
      </dgm:prSet>
      <dgm:spPr/>
      <dgm:t>
        <a:bodyPr/>
        <a:lstStyle/>
        <a:p>
          <a:endParaRPr lang="zh-CN" altLang="en-US"/>
        </a:p>
      </dgm:t>
    </dgm:pt>
    <dgm:pt modelId="{ACCC7838-E6E3-49FA-ACB0-8CDFADDF127A}" type="pres">
      <dgm:prSet presAssocID="{E417C38C-111D-4E71-BE44-066A6882D7F6}" presName="childNode1tx" presStyleLbl="bgAcc1" presStyleIdx="2" presStyleCnt="4">
        <dgm:presLayoutVars>
          <dgm:bulletEnabled val="1"/>
        </dgm:presLayoutVars>
      </dgm:prSet>
      <dgm:spPr/>
      <dgm:t>
        <a:bodyPr/>
        <a:lstStyle/>
        <a:p>
          <a:endParaRPr lang="zh-CN" altLang="en-US"/>
        </a:p>
      </dgm:t>
    </dgm:pt>
    <dgm:pt modelId="{D013D410-1A85-4C78-8B4F-D78B0A0D7958}" type="pres">
      <dgm:prSet presAssocID="{E417C38C-111D-4E71-BE44-066A6882D7F6}" presName="parentNode1" presStyleLbl="node1" presStyleIdx="2" presStyleCnt="4">
        <dgm:presLayoutVars>
          <dgm:chMax val="1"/>
          <dgm:bulletEnabled val="1"/>
        </dgm:presLayoutVars>
      </dgm:prSet>
      <dgm:spPr/>
      <dgm:t>
        <a:bodyPr/>
        <a:lstStyle/>
        <a:p>
          <a:endParaRPr lang="zh-CN" altLang="en-US"/>
        </a:p>
      </dgm:t>
    </dgm:pt>
    <dgm:pt modelId="{468C3E22-AF43-443F-BADE-8C49A859C88B}" type="pres">
      <dgm:prSet presAssocID="{E417C38C-111D-4E71-BE44-066A6882D7F6}" presName="connSite1" presStyleCnt="0"/>
      <dgm:spPr/>
    </dgm:pt>
    <dgm:pt modelId="{77EEB2B1-D80F-48F6-AD7D-FABBFA8AB817}" type="pres">
      <dgm:prSet presAssocID="{6CBBD52B-F5F9-4E8D-9721-78D4BD9FFD5A}" presName="Name9" presStyleLbl="sibTrans2D1" presStyleIdx="2" presStyleCnt="3"/>
      <dgm:spPr/>
      <dgm:t>
        <a:bodyPr/>
        <a:lstStyle/>
        <a:p>
          <a:endParaRPr lang="zh-CN" altLang="en-US"/>
        </a:p>
      </dgm:t>
    </dgm:pt>
    <dgm:pt modelId="{B346000D-2462-440E-A0F1-AEB936447C1F}" type="pres">
      <dgm:prSet presAssocID="{2706D873-87E8-4B70-8592-D7BECB408AF8}" presName="composite2" presStyleCnt="0"/>
      <dgm:spPr/>
    </dgm:pt>
    <dgm:pt modelId="{58E8C237-4909-465E-A0A1-32570174FD5F}" type="pres">
      <dgm:prSet presAssocID="{2706D873-87E8-4B70-8592-D7BECB408AF8}" presName="dummyNode2" presStyleLbl="node1" presStyleIdx="2" presStyleCnt="4"/>
      <dgm:spPr/>
    </dgm:pt>
    <dgm:pt modelId="{6299B427-568E-420D-A4F9-42F797C6D61F}" type="pres">
      <dgm:prSet presAssocID="{2706D873-87E8-4B70-8592-D7BECB408AF8}" presName="childNode2" presStyleLbl="bgAcc1" presStyleIdx="3" presStyleCnt="4">
        <dgm:presLayoutVars>
          <dgm:bulletEnabled val="1"/>
        </dgm:presLayoutVars>
      </dgm:prSet>
      <dgm:spPr/>
      <dgm:t>
        <a:bodyPr/>
        <a:lstStyle/>
        <a:p>
          <a:endParaRPr lang="zh-CN" altLang="en-US"/>
        </a:p>
      </dgm:t>
    </dgm:pt>
    <dgm:pt modelId="{6E509944-1E94-479D-91E7-72F25B920646}" type="pres">
      <dgm:prSet presAssocID="{2706D873-87E8-4B70-8592-D7BECB408AF8}" presName="childNode2tx" presStyleLbl="bgAcc1" presStyleIdx="3" presStyleCnt="4">
        <dgm:presLayoutVars>
          <dgm:bulletEnabled val="1"/>
        </dgm:presLayoutVars>
      </dgm:prSet>
      <dgm:spPr/>
      <dgm:t>
        <a:bodyPr/>
        <a:lstStyle/>
        <a:p>
          <a:endParaRPr lang="zh-CN" altLang="en-US"/>
        </a:p>
      </dgm:t>
    </dgm:pt>
    <dgm:pt modelId="{D36E5E1B-475F-4DAE-8F4F-A137FFA1BA41}" type="pres">
      <dgm:prSet presAssocID="{2706D873-87E8-4B70-8592-D7BECB408AF8}" presName="parentNode2" presStyleLbl="node1" presStyleIdx="3" presStyleCnt="4">
        <dgm:presLayoutVars>
          <dgm:chMax val="0"/>
          <dgm:bulletEnabled val="1"/>
        </dgm:presLayoutVars>
      </dgm:prSet>
      <dgm:spPr/>
      <dgm:t>
        <a:bodyPr/>
        <a:lstStyle/>
        <a:p>
          <a:endParaRPr lang="zh-CN" altLang="en-US"/>
        </a:p>
      </dgm:t>
    </dgm:pt>
    <dgm:pt modelId="{EB1BDB97-E676-4BAC-B210-DAAA6ED63F89}" type="pres">
      <dgm:prSet presAssocID="{2706D873-87E8-4B70-8592-D7BECB408AF8}" presName="connSite2" presStyleCnt="0"/>
      <dgm:spPr/>
    </dgm:pt>
  </dgm:ptLst>
  <dgm:cxnLst>
    <dgm:cxn modelId="{4385014A-24C8-4948-9A76-C68C3482EE40}" srcId="{69B24AEB-2439-4EB2-87F3-F339825E6D6E}" destId="{11B4498F-3AE3-42DD-A23B-F863CF9AF41D}" srcOrd="0" destOrd="0" parTransId="{626306CA-3C71-4311-BAC7-0CE9FAD20D6B}" sibTransId="{C11EAA98-585A-4A54-8B0C-54952E4A2643}"/>
    <dgm:cxn modelId="{79D84369-7208-4102-8875-EB5A2611BF18}" type="presOf" srcId="{45639100-A724-4AAA-89C5-E9AB91C93728}" destId="{6299B427-568E-420D-A4F9-42F797C6D61F}" srcOrd="0" destOrd="0" presId="urn:microsoft.com/office/officeart/2005/8/layout/hProcess4"/>
    <dgm:cxn modelId="{83A9C9E3-C410-4330-8A3D-FAB3E1602622}" type="presOf" srcId="{53178B24-4407-46B9-8A4F-A77537754E02}" destId="{1219D9B4-0C9C-4188-9C8D-6F155B00A773}" srcOrd="1" destOrd="0" presId="urn:microsoft.com/office/officeart/2005/8/layout/hProcess4"/>
    <dgm:cxn modelId="{D79C181A-614A-4E0F-A849-BBFA5673B3DE}" type="presOf" srcId="{2706D873-87E8-4B70-8592-D7BECB408AF8}" destId="{D36E5E1B-475F-4DAE-8F4F-A137FFA1BA41}" srcOrd="0" destOrd="0" presId="urn:microsoft.com/office/officeart/2005/8/layout/hProcess4"/>
    <dgm:cxn modelId="{5E9D9905-4DE6-4852-B7CB-6554EA43BC2B}" srcId="{11B4498F-3AE3-42DD-A23B-F863CF9AF41D}" destId="{53178B24-4407-46B9-8A4F-A77537754E02}" srcOrd="0" destOrd="0" parTransId="{5B28DA42-8B6C-4470-B93A-628FA5164E46}" sibTransId="{AFCE8760-105B-4CC1-849D-5B8A44354208}"/>
    <dgm:cxn modelId="{B816CAB8-402B-40DD-8BB7-2288399C1FB6}" srcId="{E417C38C-111D-4E71-BE44-066A6882D7F6}" destId="{598ED9E2-4FDE-40BF-9F6B-DFDBE3837E0D}" srcOrd="0" destOrd="0" parTransId="{08A9D127-B3CB-4E90-A57F-6BA7FB842EB2}" sibTransId="{5069FCBD-4A6A-45F3-B11F-D6C2935EA92A}"/>
    <dgm:cxn modelId="{22F17C55-64A5-4A41-9B7A-8B8E72E99377}" type="presOf" srcId="{53178B24-4407-46B9-8A4F-A77537754E02}" destId="{2675E3E6-AA88-4207-810F-7C20AE8D0181}" srcOrd="0" destOrd="0" presId="urn:microsoft.com/office/officeart/2005/8/layout/hProcess4"/>
    <dgm:cxn modelId="{07A74F2D-A6C4-4CEA-8DCA-7C705DA3C3C1}" type="presOf" srcId="{E417C38C-111D-4E71-BE44-066A6882D7F6}" destId="{D013D410-1A85-4C78-8B4F-D78B0A0D7958}" srcOrd="0" destOrd="0" presId="urn:microsoft.com/office/officeart/2005/8/layout/hProcess4"/>
    <dgm:cxn modelId="{2AC4F6C0-3C0C-40ED-AD22-F3F7A6A99C18}" type="presOf" srcId="{598ED9E2-4FDE-40BF-9F6B-DFDBE3837E0D}" destId="{3A27DEE5-39D7-48E8-AD8D-2B5DB20BA2BB}" srcOrd="0" destOrd="0" presId="urn:microsoft.com/office/officeart/2005/8/layout/hProcess4"/>
    <dgm:cxn modelId="{EA856FEE-ED6E-43C1-A70D-49D04C80BAD1}" type="presOf" srcId="{45639100-A724-4AAA-89C5-E9AB91C93728}" destId="{6E509944-1E94-479D-91E7-72F25B920646}" srcOrd="1" destOrd="0" presId="urn:microsoft.com/office/officeart/2005/8/layout/hProcess4"/>
    <dgm:cxn modelId="{0CE6FBC9-A4D4-43C9-8EDC-40DB77BF9642}" type="presOf" srcId="{9C04FEA3-D409-4691-B319-04EC76F947DB}" destId="{2732258E-4C11-4CFA-B55F-5B094C23FD3F}" srcOrd="0" destOrd="0" presId="urn:microsoft.com/office/officeart/2005/8/layout/hProcess4"/>
    <dgm:cxn modelId="{5D68EAA3-891A-4777-ACD7-B649E86DD11E}" type="presOf" srcId="{38E6D07A-F4D8-4E83-92D2-5E9CA7B34E20}" destId="{DD998FC3-4C7C-446B-BB3B-66A6CDDFAAF2}" srcOrd="1" destOrd="0" presId="urn:microsoft.com/office/officeart/2005/8/layout/hProcess4"/>
    <dgm:cxn modelId="{578EE767-D091-4F5D-9FFC-8B8728E8E8F9}" srcId="{69B24AEB-2439-4EB2-87F3-F339825E6D6E}" destId="{2706D873-87E8-4B70-8592-D7BECB408AF8}" srcOrd="3" destOrd="0" parTransId="{F915AF4A-B074-4E0C-A9DE-00C0BEF1A559}" sibTransId="{89DBD86E-1B0B-4D83-9B6B-F1D35ED80F00}"/>
    <dgm:cxn modelId="{46BB12F6-A4A5-4F6B-8D16-5D84AF1BAE50}" srcId="{69B24AEB-2439-4EB2-87F3-F339825E6D6E}" destId="{E417C38C-111D-4E71-BE44-066A6882D7F6}" srcOrd="2" destOrd="0" parTransId="{112CC180-E3F7-415F-A489-75CC03AB121E}" sibTransId="{6CBBD52B-F5F9-4E8D-9721-78D4BD9FFD5A}"/>
    <dgm:cxn modelId="{40D4331A-7B47-4CB4-816E-C1CE6E495925}" type="presOf" srcId="{C11EAA98-585A-4A54-8B0C-54952E4A2643}" destId="{4DDB8E95-C192-4FEE-ADF6-67AA5ABEC389}" srcOrd="0" destOrd="0" presId="urn:microsoft.com/office/officeart/2005/8/layout/hProcess4"/>
    <dgm:cxn modelId="{D49F3D35-12DA-428D-BA4A-02CF43695D07}" srcId="{69B24AEB-2439-4EB2-87F3-F339825E6D6E}" destId="{9C04FEA3-D409-4691-B319-04EC76F947DB}" srcOrd="1" destOrd="0" parTransId="{D51482D8-993D-4134-8FBB-CFA3C42561D8}" sibTransId="{94955E7C-42A9-489E-A8D7-DB14AA9FA290}"/>
    <dgm:cxn modelId="{2DADAD39-E2CE-45DA-9AD1-74C68C39956D}" type="presOf" srcId="{598ED9E2-4FDE-40BF-9F6B-DFDBE3837E0D}" destId="{ACCC7838-E6E3-49FA-ACB0-8CDFADDF127A}" srcOrd="1" destOrd="0" presId="urn:microsoft.com/office/officeart/2005/8/layout/hProcess4"/>
    <dgm:cxn modelId="{19AE3B9E-C231-4473-884F-C4784F70B0E1}" type="presOf" srcId="{69B24AEB-2439-4EB2-87F3-F339825E6D6E}" destId="{A274E49C-281F-4A9D-89A0-3F8ACFE6B2BF}" srcOrd="0" destOrd="0" presId="urn:microsoft.com/office/officeart/2005/8/layout/hProcess4"/>
    <dgm:cxn modelId="{DE7B5695-1869-4A96-94A0-C1CDC3A82971}" srcId="{9C04FEA3-D409-4691-B319-04EC76F947DB}" destId="{38E6D07A-F4D8-4E83-92D2-5E9CA7B34E20}" srcOrd="0" destOrd="0" parTransId="{DB61B6D7-1E10-4A38-A95F-2E1F88592E61}" sibTransId="{E397779F-F034-48B3-A056-0BB8DEDCE12F}"/>
    <dgm:cxn modelId="{9EEE24C8-E2C7-4318-AAB0-A0855851C0D6}" srcId="{2706D873-87E8-4B70-8592-D7BECB408AF8}" destId="{45639100-A724-4AAA-89C5-E9AB91C93728}" srcOrd="0" destOrd="0" parTransId="{D99D98B7-2D50-4533-8228-EEEDEDCA50E0}" sibTransId="{0D93895B-B328-436C-B50F-706F8919EE94}"/>
    <dgm:cxn modelId="{11621B61-7887-4847-A8D5-1C3FB9167193}" type="presOf" srcId="{6CBBD52B-F5F9-4E8D-9721-78D4BD9FFD5A}" destId="{77EEB2B1-D80F-48F6-AD7D-FABBFA8AB817}" srcOrd="0" destOrd="0" presId="urn:microsoft.com/office/officeart/2005/8/layout/hProcess4"/>
    <dgm:cxn modelId="{2AF351E1-9583-4AAF-9E0F-E87468B47E61}" type="presOf" srcId="{38E6D07A-F4D8-4E83-92D2-5E9CA7B34E20}" destId="{87287D44-476E-4D90-AD82-32048566E936}" srcOrd="0" destOrd="0" presId="urn:microsoft.com/office/officeart/2005/8/layout/hProcess4"/>
    <dgm:cxn modelId="{95870DB6-21E7-4F39-B66F-37FF1D60F10A}" type="presOf" srcId="{11B4498F-3AE3-42DD-A23B-F863CF9AF41D}" destId="{E7AD952A-F98E-45FB-92EC-B166E8732584}" srcOrd="0" destOrd="0" presId="urn:microsoft.com/office/officeart/2005/8/layout/hProcess4"/>
    <dgm:cxn modelId="{7E2EC64D-5BA2-472D-9DAB-3D81EF5F6645}" type="presOf" srcId="{94955E7C-42A9-489E-A8D7-DB14AA9FA290}" destId="{7D869B96-6585-4E7A-9019-DBAB9F80E0D8}" srcOrd="0" destOrd="0" presId="urn:microsoft.com/office/officeart/2005/8/layout/hProcess4"/>
    <dgm:cxn modelId="{CF554834-213F-4CC1-8341-46A2E981DE55}" type="presParOf" srcId="{A274E49C-281F-4A9D-89A0-3F8ACFE6B2BF}" destId="{7BCEA45E-5C0E-491F-B20A-FCF848BD2B69}" srcOrd="0" destOrd="0" presId="urn:microsoft.com/office/officeart/2005/8/layout/hProcess4"/>
    <dgm:cxn modelId="{2B4DF17B-0338-447F-A4F8-0859BD03A0D5}" type="presParOf" srcId="{A274E49C-281F-4A9D-89A0-3F8ACFE6B2BF}" destId="{F8ED87B6-457B-4823-8D29-A4DB0FF838B4}" srcOrd="1" destOrd="0" presId="urn:microsoft.com/office/officeart/2005/8/layout/hProcess4"/>
    <dgm:cxn modelId="{D70E63AF-C8E4-4AFA-B64D-559E71D014AF}" type="presParOf" srcId="{A274E49C-281F-4A9D-89A0-3F8ACFE6B2BF}" destId="{06E887B2-ED4C-4E0D-AD38-28151C2457E0}" srcOrd="2" destOrd="0" presId="urn:microsoft.com/office/officeart/2005/8/layout/hProcess4"/>
    <dgm:cxn modelId="{DD974602-EA86-4F7D-B619-4B06AC4214CB}" type="presParOf" srcId="{06E887B2-ED4C-4E0D-AD38-28151C2457E0}" destId="{22A52446-D33F-433C-9BCD-2786A40CDB45}" srcOrd="0" destOrd="0" presId="urn:microsoft.com/office/officeart/2005/8/layout/hProcess4"/>
    <dgm:cxn modelId="{0B0DEACD-5C02-4429-8BEA-0BC3E379D1C8}" type="presParOf" srcId="{22A52446-D33F-433C-9BCD-2786A40CDB45}" destId="{F3EE986A-1C9E-4658-9208-3D4A64E6F812}" srcOrd="0" destOrd="0" presId="urn:microsoft.com/office/officeart/2005/8/layout/hProcess4"/>
    <dgm:cxn modelId="{9F533C87-1204-4287-A73F-3D0AD7AAC1EF}" type="presParOf" srcId="{22A52446-D33F-433C-9BCD-2786A40CDB45}" destId="{2675E3E6-AA88-4207-810F-7C20AE8D0181}" srcOrd="1" destOrd="0" presId="urn:microsoft.com/office/officeart/2005/8/layout/hProcess4"/>
    <dgm:cxn modelId="{524A57DC-30A8-4683-9424-CD8B22CD4CA2}" type="presParOf" srcId="{22A52446-D33F-433C-9BCD-2786A40CDB45}" destId="{1219D9B4-0C9C-4188-9C8D-6F155B00A773}" srcOrd="2" destOrd="0" presId="urn:microsoft.com/office/officeart/2005/8/layout/hProcess4"/>
    <dgm:cxn modelId="{07F74B90-D09E-426C-B291-C5FA9FBC7146}" type="presParOf" srcId="{22A52446-D33F-433C-9BCD-2786A40CDB45}" destId="{E7AD952A-F98E-45FB-92EC-B166E8732584}" srcOrd="3" destOrd="0" presId="urn:microsoft.com/office/officeart/2005/8/layout/hProcess4"/>
    <dgm:cxn modelId="{61D707D7-900B-42D5-8641-6615F3BE6CA0}" type="presParOf" srcId="{22A52446-D33F-433C-9BCD-2786A40CDB45}" destId="{BB8B64E1-E307-491A-90AD-EE7585D1FB3E}" srcOrd="4" destOrd="0" presId="urn:microsoft.com/office/officeart/2005/8/layout/hProcess4"/>
    <dgm:cxn modelId="{A4554774-96F0-4B9E-8779-FE38A5424293}" type="presParOf" srcId="{06E887B2-ED4C-4E0D-AD38-28151C2457E0}" destId="{4DDB8E95-C192-4FEE-ADF6-67AA5ABEC389}" srcOrd="1" destOrd="0" presId="urn:microsoft.com/office/officeart/2005/8/layout/hProcess4"/>
    <dgm:cxn modelId="{BE6BF030-C157-4AAE-9403-99C791A472F8}" type="presParOf" srcId="{06E887B2-ED4C-4E0D-AD38-28151C2457E0}" destId="{EEC7746E-FF72-4B00-BCB6-3226C4580237}" srcOrd="2" destOrd="0" presId="urn:microsoft.com/office/officeart/2005/8/layout/hProcess4"/>
    <dgm:cxn modelId="{90AA4C69-70B4-4878-B733-609939481E77}" type="presParOf" srcId="{EEC7746E-FF72-4B00-BCB6-3226C4580237}" destId="{89BDCC0D-A4F5-4BD8-B133-092FC9B052F3}" srcOrd="0" destOrd="0" presId="urn:microsoft.com/office/officeart/2005/8/layout/hProcess4"/>
    <dgm:cxn modelId="{1183F5D5-CC9F-4931-B5F7-065D6435A022}" type="presParOf" srcId="{EEC7746E-FF72-4B00-BCB6-3226C4580237}" destId="{87287D44-476E-4D90-AD82-32048566E936}" srcOrd="1" destOrd="0" presId="urn:microsoft.com/office/officeart/2005/8/layout/hProcess4"/>
    <dgm:cxn modelId="{C1CE14B1-E1B1-4E96-91F1-305C9B127DD8}" type="presParOf" srcId="{EEC7746E-FF72-4B00-BCB6-3226C4580237}" destId="{DD998FC3-4C7C-446B-BB3B-66A6CDDFAAF2}" srcOrd="2" destOrd="0" presId="urn:microsoft.com/office/officeart/2005/8/layout/hProcess4"/>
    <dgm:cxn modelId="{C4568F7A-F27F-4292-B3D4-14C3AA95F09E}" type="presParOf" srcId="{EEC7746E-FF72-4B00-BCB6-3226C4580237}" destId="{2732258E-4C11-4CFA-B55F-5B094C23FD3F}" srcOrd="3" destOrd="0" presId="urn:microsoft.com/office/officeart/2005/8/layout/hProcess4"/>
    <dgm:cxn modelId="{DBE79C83-6951-4EFF-B99A-89C9E397CAF2}" type="presParOf" srcId="{EEC7746E-FF72-4B00-BCB6-3226C4580237}" destId="{F439BEF7-F0E4-4AC9-9896-CA0528B91C7F}" srcOrd="4" destOrd="0" presId="urn:microsoft.com/office/officeart/2005/8/layout/hProcess4"/>
    <dgm:cxn modelId="{8DE812BD-D610-4767-B1EF-8D67D340223A}" type="presParOf" srcId="{06E887B2-ED4C-4E0D-AD38-28151C2457E0}" destId="{7D869B96-6585-4E7A-9019-DBAB9F80E0D8}" srcOrd="3" destOrd="0" presId="urn:microsoft.com/office/officeart/2005/8/layout/hProcess4"/>
    <dgm:cxn modelId="{3E7654DF-17AB-45F0-A8AC-9287237A7314}" type="presParOf" srcId="{06E887B2-ED4C-4E0D-AD38-28151C2457E0}" destId="{CC7E67BF-E737-4CCE-9191-3DBA0B54DA93}" srcOrd="4" destOrd="0" presId="urn:microsoft.com/office/officeart/2005/8/layout/hProcess4"/>
    <dgm:cxn modelId="{8A817C93-9B5C-499B-9F6D-35C178D162C3}" type="presParOf" srcId="{CC7E67BF-E737-4CCE-9191-3DBA0B54DA93}" destId="{5F7A1E0E-0CBD-4611-A13A-A869CBF82042}" srcOrd="0" destOrd="0" presId="urn:microsoft.com/office/officeart/2005/8/layout/hProcess4"/>
    <dgm:cxn modelId="{3FC8C8E4-ADFE-4BEE-B45A-35F4987B987B}" type="presParOf" srcId="{CC7E67BF-E737-4CCE-9191-3DBA0B54DA93}" destId="{3A27DEE5-39D7-48E8-AD8D-2B5DB20BA2BB}" srcOrd="1" destOrd="0" presId="urn:microsoft.com/office/officeart/2005/8/layout/hProcess4"/>
    <dgm:cxn modelId="{46C40A85-FF7D-4AB4-A552-55409928DCC9}" type="presParOf" srcId="{CC7E67BF-E737-4CCE-9191-3DBA0B54DA93}" destId="{ACCC7838-E6E3-49FA-ACB0-8CDFADDF127A}" srcOrd="2" destOrd="0" presId="urn:microsoft.com/office/officeart/2005/8/layout/hProcess4"/>
    <dgm:cxn modelId="{A3DAFFAB-91BA-4CF4-B61D-B993F8C4A629}" type="presParOf" srcId="{CC7E67BF-E737-4CCE-9191-3DBA0B54DA93}" destId="{D013D410-1A85-4C78-8B4F-D78B0A0D7958}" srcOrd="3" destOrd="0" presId="urn:microsoft.com/office/officeart/2005/8/layout/hProcess4"/>
    <dgm:cxn modelId="{2F2B56EA-B462-4E00-BDDE-D7A799848971}" type="presParOf" srcId="{CC7E67BF-E737-4CCE-9191-3DBA0B54DA93}" destId="{468C3E22-AF43-443F-BADE-8C49A859C88B}" srcOrd="4" destOrd="0" presId="urn:microsoft.com/office/officeart/2005/8/layout/hProcess4"/>
    <dgm:cxn modelId="{25BB2F0E-47DF-4A1F-9825-257C5DA0C02D}" type="presParOf" srcId="{06E887B2-ED4C-4E0D-AD38-28151C2457E0}" destId="{77EEB2B1-D80F-48F6-AD7D-FABBFA8AB817}" srcOrd="5" destOrd="0" presId="urn:microsoft.com/office/officeart/2005/8/layout/hProcess4"/>
    <dgm:cxn modelId="{26140BC3-CE97-4AE5-8E49-9AE9ADBFC767}" type="presParOf" srcId="{06E887B2-ED4C-4E0D-AD38-28151C2457E0}" destId="{B346000D-2462-440E-A0F1-AEB936447C1F}" srcOrd="6" destOrd="0" presId="urn:microsoft.com/office/officeart/2005/8/layout/hProcess4"/>
    <dgm:cxn modelId="{7FB77C57-E643-4A60-8D32-BA50486EF7C0}" type="presParOf" srcId="{B346000D-2462-440E-A0F1-AEB936447C1F}" destId="{58E8C237-4909-465E-A0A1-32570174FD5F}" srcOrd="0" destOrd="0" presId="urn:microsoft.com/office/officeart/2005/8/layout/hProcess4"/>
    <dgm:cxn modelId="{ADE8C308-0668-4974-8CAF-FA6D3B8593AC}" type="presParOf" srcId="{B346000D-2462-440E-A0F1-AEB936447C1F}" destId="{6299B427-568E-420D-A4F9-42F797C6D61F}" srcOrd="1" destOrd="0" presId="urn:microsoft.com/office/officeart/2005/8/layout/hProcess4"/>
    <dgm:cxn modelId="{3B8BB82E-B437-45B7-BE97-08DCD19F86BB}" type="presParOf" srcId="{B346000D-2462-440E-A0F1-AEB936447C1F}" destId="{6E509944-1E94-479D-91E7-72F25B920646}" srcOrd="2" destOrd="0" presId="urn:microsoft.com/office/officeart/2005/8/layout/hProcess4"/>
    <dgm:cxn modelId="{F71DD10D-EBFA-4243-BFD0-3C7899F3FA61}" type="presParOf" srcId="{B346000D-2462-440E-A0F1-AEB936447C1F}" destId="{D36E5E1B-475F-4DAE-8F4F-A137FFA1BA41}" srcOrd="3" destOrd="0" presId="urn:microsoft.com/office/officeart/2005/8/layout/hProcess4"/>
    <dgm:cxn modelId="{414F1C43-1DCA-45FF-815D-50263EA242A8}" type="presParOf" srcId="{B346000D-2462-440E-A0F1-AEB936447C1F}" destId="{EB1BDB97-E676-4BAC-B210-DAAA6ED63F8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B24AEB-2439-4EB2-87F3-F339825E6D6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CN" altLang="en-US"/>
        </a:p>
      </dgm:t>
    </dgm:pt>
    <dgm:pt modelId="{11B4498F-3AE3-42DD-A23B-F863CF9AF41D}">
      <dgm:prSet phldrT="[文本]"/>
      <dgm:spPr/>
      <dgm:t>
        <a:bodyPr/>
        <a:lstStyle/>
        <a:p>
          <a:r>
            <a:rPr lang="en-US" altLang="zh-CN" dirty="0" smtClean="0"/>
            <a:t>1974</a:t>
          </a:r>
          <a:r>
            <a:rPr lang="zh-CN" altLang="en-US" dirty="0" smtClean="0"/>
            <a:t>年</a:t>
          </a:r>
          <a:endParaRPr lang="zh-CN" altLang="en-US" dirty="0"/>
        </a:p>
      </dgm:t>
    </dgm:pt>
    <dgm:pt modelId="{626306CA-3C71-4311-BAC7-0CE9FAD20D6B}" type="parTrans" cxnId="{4385014A-24C8-4948-9A76-C68C3482EE40}">
      <dgm:prSet/>
      <dgm:spPr/>
      <dgm:t>
        <a:bodyPr/>
        <a:lstStyle/>
        <a:p>
          <a:endParaRPr lang="zh-CN" altLang="en-US"/>
        </a:p>
      </dgm:t>
    </dgm:pt>
    <dgm:pt modelId="{C11EAA98-585A-4A54-8B0C-54952E4A2643}" type="sibTrans" cxnId="{4385014A-24C8-4948-9A76-C68C3482EE40}">
      <dgm:prSet/>
      <dgm:spPr/>
      <dgm:t>
        <a:bodyPr/>
        <a:lstStyle/>
        <a:p>
          <a:endParaRPr lang="zh-CN" altLang="en-US"/>
        </a:p>
      </dgm:t>
    </dgm:pt>
    <dgm:pt modelId="{9C04FEA3-D409-4691-B319-04EC76F947DB}">
      <dgm:prSet phldrT="[文本]"/>
      <dgm:spPr/>
      <dgm:t>
        <a:bodyPr/>
        <a:lstStyle/>
        <a:p>
          <a:r>
            <a:rPr lang="en-US" altLang="zh-CN" dirty="0" smtClean="0"/>
            <a:t>1986</a:t>
          </a:r>
          <a:r>
            <a:rPr lang="zh-CN" altLang="en-US" dirty="0" smtClean="0"/>
            <a:t>年</a:t>
          </a:r>
          <a:endParaRPr lang="zh-CN" altLang="en-US" dirty="0"/>
        </a:p>
      </dgm:t>
    </dgm:pt>
    <dgm:pt modelId="{D51482D8-993D-4134-8FBB-CFA3C42561D8}" type="parTrans" cxnId="{D49F3D35-12DA-428D-BA4A-02CF43695D07}">
      <dgm:prSet/>
      <dgm:spPr/>
      <dgm:t>
        <a:bodyPr/>
        <a:lstStyle/>
        <a:p>
          <a:endParaRPr lang="zh-CN" altLang="en-US"/>
        </a:p>
      </dgm:t>
    </dgm:pt>
    <dgm:pt modelId="{94955E7C-42A9-489E-A8D7-DB14AA9FA290}" type="sibTrans" cxnId="{D49F3D35-12DA-428D-BA4A-02CF43695D07}">
      <dgm:prSet/>
      <dgm:spPr/>
      <dgm:t>
        <a:bodyPr/>
        <a:lstStyle/>
        <a:p>
          <a:endParaRPr lang="zh-CN" altLang="en-US"/>
        </a:p>
      </dgm:t>
    </dgm:pt>
    <dgm:pt modelId="{E417C38C-111D-4E71-BE44-066A6882D7F6}">
      <dgm:prSet phldrT="[文本]"/>
      <dgm:spPr/>
      <dgm:t>
        <a:bodyPr/>
        <a:lstStyle/>
        <a:p>
          <a:r>
            <a:rPr lang="en-US" altLang="zh-CN" dirty="0" smtClean="0"/>
            <a:t>2000</a:t>
          </a:r>
          <a:r>
            <a:rPr lang="zh-CN" altLang="en-US" dirty="0" smtClean="0"/>
            <a:t>年</a:t>
          </a:r>
          <a:endParaRPr lang="zh-CN" altLang="en-US" dirty="0"/>
        </a:p>
      </dgm:t>
    </dgm:pt>
    <dgm:pt modelId="{112CC180-E3F7-415F-A489-75CC03AB121E}" type="parTrans" cxnId="{46BB12F6-A4A5-4F6B-8D16-5D84AF1BAE50}">
      <dgm:prSet/>
      <dgm:spPr/>
      <dgm:t>
        <a:bodyPr/>
        <a:lstStyle/>
        <a:p>
          <a:endParaRPr lang="zh-CN" altLang="en-US"/>
        </a:p>
      </dgm:t>
    </dgm:pt>
    <dgm:pt modelId="{6CBBD52B-F5F9-4E8D-9721-78D4BD9FFD5A}" type="sibTrans" cxnId="{46BB12F6-A4A5-4F6B-8D16-5D84AF1BAE50}">
      <dgm:prSet/>
      <dgm:spPr/>
      <dgm:t>
        <a:bodyPr/>
        <a:lstStyle/>
        <a:p>
          <a:endParaRPr lang="zh-CN" altLang="en-US"/>
        </a:p>
      </dgm:t>
    </dgm:pt>
    <dgm:pt modelId="{38E6D07A-F4D8-4E83-92D2-5E9CA7B34E20}">
      <dgm:prSet phldrT="[文本]" custT="1">
        <dgm:style>
          <a:lnRef idx="1">
            <a:schemeClr val="accent6"/>
          </a:lnRef>
          <a:fillRef idx="2">
            <a:schemeClr val="accent6"/>
          </a:fillRef>
          <a:effectRef idx="1">
            <a:schemeClr val="accent6"/>
          </a:effectRef>
          <a:fontRef idx="minor">
            <a:schemeClr val="dk1"/>
          </a:fontRef>
        </dgm:style>
      </dgm:prSet>
      <dgm:spPr/>
      <dgm:t>
        <a:bodyPr/>
        <a:lstStyle/>
        <a:p>
          <a:r>
            <a:rPr lang="en-US" altLang="zh-CN" sz="1600" dirty="0" smtClean="0"/>
            <a:t>GFSM 1986</a:t>
          </a:r>
          <a:r>
            <a:rPr lang="zh-CN" altLang="en-US" sz="1600" dirty="0" smtClean="0"/>
            <a:t>（现金收付制）</a:t>
          </a:r>
          <a:endParaRPr lang="zh-CN" altLang="en-US" sz="1600" dirty="0"/>
        </a:p>
      </dgm:t>
    </dgm:pt>
    <dgm:pt modelId="{DB61B6D7-1E10-4A38-A95F-2E1F88592E61}" type="parTrans" cxnId="{DE7B5695-1869-4A96-94A0-C1CDC3A82971}">
      <dgm:prSet/>
      <dgm:spPr/>
      <dgm:t>
        <a:bodyPr/>
        <a:lstStyle/>
        <a:p>
          <a:endParaRPr lang="zh-CN" altLang="en-US"/>
        </a:p>
      </dgm:t>
    </dgm:pt>
    <dgm:pt modelId="{E397779F-F034-48B3-A056-0BB8DEDCE12F}" type="sibTrans" cxnId="{DE7B5695-1869-4A96-94A0-C1CDC3A82971}">
      <dgm:prSet/>
      <dgm:spPr/>
      <dgm:t>
        <a:bodyPr/>
        <a:lstStyle/>
        <a:p>
          <a:endParaRPr lang="zh-CN" altLang="en-US"/>
        </a:p>
      </dgm:t>
    </dgm:pt>
    <dgm:pt modelId="{53178B24-4407-46B9-8A4F-A77537754E02}">
      <dgm:prSet phldrT="[文本]" custT="1"/>
      <dgm:spPr>
        <a:solidFill>
          <a:schemeClr val="accent6">
            <a:lumMod val="60000"/>
            <a:lumOff val="40000"/>
            <a:alpha val="90000"/>
          </a:schemeClr>
        </a:solidFill>
      </dgm:spPr>
      <dgm:t>
        <a:bodyPr/>
        <a:lstStyle/>
        <a:p>
          <a:r>
            <a:rPr lang="en-US" altLang="en-US" sz="1600" dirty="0" smtClean="0"/>
            <a:t>《 </a:t>
          </a:r>
          <a:r>
            <a:rPr lang="zh-CN" altLang="en-US" sz="1600" dirty="0" smtClean="0"/>
            <a:t>政府财政统计手册： 草稿</a:t>
          </a:r>
          <a:r>
            <a:rPr lang="en-US" altLang="en-US" sz="1600" dirty="0" smtClean="0"/>
            <a:t>》</a:t>
          </a:r>
          <a:endParaRPr lang="zh-CN" altLang="en-US" sz="1600" dirty="0"/>
        </a:p>
      </dgm:t>
    </dgm:pt>
    <dgm:pt modelId="{5B28DA42-8B6C-4470-B93A-628FA5164E46}" type="parTrans" cxnId="{5E9D9905-4DE6-4852-B7CB-6554EA43BC2B}">
      <dgm:prSet/>
      <dgm:spPr/>
      <dgm:t>
        <a:bodyPr/>
        <a:lstStyle/>
        <a:p>
          <a:endParaRPr lang="zh-CN" altLang="en-US"/>
        </a:p>
      </dgm:t>
    </dgm:pt>
    <dgm:pt modelId="{AFCE8760-105B-4CC1-849D-5B8A44354208}" type="sibTrans" cxnId="{5E9D9905-4DE6-4852-B7CB-6554EA43BC2B}">
      <dgm:prSet/>
      <dgm:spPr/>
      <dgm:t>
        <a:bodyPr/>
        <a:lstStyle/>
        <a:p>
          <a:endParaRPr lang="zh-CN" altLang="en-US"/>
        </a:p>
      </dgm:t>
    </dgm:pt>
    <dgm:pt modelId="{2706D873-87E8-4B70-8592-D7BECB408AF8}">
      <dgm:prSet/>
      <dgm:spPr/>
      <dgm:t>
        <a:bodyPr/>
        <a:lstStyle/>
        <a:p>
          <a:r>
            <a:rPr lang="en-US" altLang="zh-CN" dirty="0" smtClean="0"/>
            <a:t>2014</a:t>
          </a:r>
          <a:r>
            <a:rPr lang="zh-CN" altLang="en-US" dirty="0" smtClean="0"/>
            <a:t>年</a:t>
          </a:r>
          <a:endParaRPr lang="zh-CN" altLang="en-US" dirty="0"/>
        </a:p>
      </dgm:t>
    </dgm:pt>
    <dgm:pt modelId="{F915AF4A-B074-4E0C-A9DE-00C0BEF1A559}" type="parTrans" cxnId="{578EE767-D091-4F5D-9FFC-8B8728E8E8F9}">
      <dgm:prSet/>
      <dgm:spPr/>
      <dgm:t>
        <a:bodyPr/>
        <a:lstStyle/>
        <a:p>
          <a:endParaRPr lang="zh-CN" altLang="en-US"/>
        </a:p>
      </dgm:t>
    </dgm:pt>
    <dgm:pt modelId="{89DBD86E-1B0B-4D83-9B6B-F1D35ED80F00}" type="sibTrans" cxnId="{578EE767-D091-4F5D-9FFC-8B8728E8E8F9}">
      <dgm:prSet/>
      <dgm:spPr/>
      <dgm:t>
        <a:bodyPr/>
        <a:lstStyle/>
        <a:p>
          <a:endParaRPr lang="zh-CN" altLang="en-US"/>
        </a:p>
      </dgm:t>
    </dgm:pt>
    <dgm:pt modelId="{45639100-A724-4AAA-89C5-E9AB91C93728}">
      <dgm:prSet custT="1">
        <dgm:style>
          <a:lnRef idx="1">
            <a:schemeClr val="accent6"/>
          </a:lnRef>
          <a:fillRef idx="2">
            <a:schemeClr val="accent6"/>
          </a:fillRef>
          <a:effectRef idx="1">
            <a:schemeClr val="accent6"/>
          </a:effectRef>
          <a:fontRef idx="minor">
            <a:schemeClr val="dk1"/>
          </a:fontRef>
        </dgm:style>
      </dgm:prSet>
      <dgm:spPr/>
      <dgm:t>
        <a:bodyPr/>
        <a:lstStyle/>
        <a:p>
          <a:r>
            <a:rPr lang="en-US" altLang="zh-CN" sz="1600" dirty="0" smtClean="0"/>
            <a:t>GFSM 2014</a:t>
          </a:r>
          <a:r>
            <a:rPr lang="zh-CN" altLang="en-US" sz="1600" dirty="0" smtClean="0"/>
            <a:t>（权责发生制）</a:t>
          </a:r>
          <a:endParaRPr lang="zh-CN" altLang="en-US" sz="1600" dirty="0"/>
        </a:p>
      </dgm:t>
    </dgm:pt>
    <dgm:pt modelId="{D99D98B7-2D50-4533-8228-EEEDEDCA50E0}" type="parTrans" cxnId="{9EEE24C8-E2C7-4318-AAB0-A0855851C0D6}">
      <dgm:prSet/>
      <dgm:spPr/>
      <dgm:t>
        <a:bodyPr/>
        <a:lstStyle/>
        <a:p>
          <a:endParaRPr lang="zh-CN" altLang="en-US"/>
        </a:p>
      </dgm:t>
    </dgm:pt>
    <dgm:pt modelId="{0D93895B-B328-436C-B50F-706F8919EE94}" type="sibTrans" cxnId="{9EEE24C8-E2C7-4318-AAB0-A0855851C0D6}">
      <dgm:prSet/>
      <dgm:spPr/>
      <dgm:t>
        <a:bodyPr/>
        <a:lstStyle/>
        <a:p>
          <a:endParaRPr lang="zh-CN" altLang="en-US"/>
        </a:p>
      </dgm:t>
    </dgm:pt>
    <dgm:pt modelId="{598ED9E2-4FDE-40BF-9F6B-DFDBE3837E0D}">
      <dgm:prSet phldrT="[文本]" custT="1">
        <dgm:style>
          <a:lnRef idx="1">
            <a:schemeClr val="accent6"/>
          </a:lnRef>
          <a:fillRef idx="2">
            <a:schemeClr val="accent6"/>
          </a:fillRef>
          <a:effectRef idx="1">
            <a:schemeClr val="accent6"/>
          </a:effectRef>
          <a:fontRef idx="minor">
            <a:schemeClr val="dk1"/>
          </a:fontRef>
        </dgm:style>
      </dgm:prSet>
      <dgm:spPr/>
      <dgm:t>
        <a:bodyPr/>
        <a:lstStyle/>
        <a:p>
          <a:r>
            <a:rPr lang="en-US" altLang="zh-CN" sz="1600" dirty="0" smtClean="0"/>
            <a:t>GFSM 2000</a:t>
          </a:r>
          <a:r>
            <a:rPr lang="zh-CN" altLang="en-US" sz="1600" dirty="0" smtClean="0"/>
            <a:t>（权责发生制）</a:t>
          </a:r>
          <a:endParaRPr lang="zh-CN" altLang="en-US" sz="2400" dirty="0"/>
        </a:p>
      </dgm:t>
    </dgm:pt>
    <dgm:pt modelId="{08A9D127-B3CB-4E90-A57F-6BA7FB842EB2}" type="parTrans" cxnId="{B816CAB8-402B-40DD-8BB7-2288399C1FB6}">
      <dgm:prSet/>
      <dgm:spPr/>
      <dgm:t>
        <a:bodyPr/>
        <a:lstStyle/>
        <a:p>
          <a:endParaRPr lang="zh-CN" altLang="en-US"/>
        </a:p>
      </dgm:t>
    </dgm:pt>
    <dgm:pt modelId="{5069FCBD-4A6A-45F3-B11F-D6C2935EA92A}" type="sibTrans" cxnId="{B816CAB8-402B-40DD-8BB7-2288399C1FB6}">
      <dgm:prSet/>
      <dgm:spPr/>
      <dgm:t>
        <a:bodyPr/>
        <a:lstStyle/>
        <a:p>
          <a:endParaRPr lang="zh-CN" altLang="en-US"/>
        </a:p>
      </dgm:t>
    </dgm:pt>
    <dgm:pt modelId="{A274E49C-281F-4A9D-89A0-3F8ACFE6B2BF}" type="pres">
      <dgm:prSet presAssocID="{69B24AEB-2439-4EB2-87F3-F339825E6D6E}" presName="Name0" presStyleCnt="0">
        <dgm:presLayoutVars>
          <dgm:dir/>
          <dgm:animLvl val="lvl"/>
          <dgm:resizeHandles val="exact"/>
        </dgm:presLayoutVars>
      </dgm:prSet>
      <dgm:spPr/>
      <dgm:t>
        <a:bodyPr/>
        <a:lstStyle/>
        <a:p>
          <a:endParaRPr lang="zh-CN" altLang="en-US"/>
        </a:p>
      </dgm:t>
    </dgm:pt>
    <dgm:pt modelId="{7BCEA45E-5C0E-491F-B20A-FCF848BD2B69}" type="pres">
      <dgm:prSet presAssocID="{69B24AEB-2439-4EB2-87F3-F339825E6D6E}" presName="tSp" presStyleCnt="0"/>
      <dgm:spPr/>
    </dgm:pt>
    <dgm:pt modelId="{F8ED87B6-457B-4823-8D29-A4DB0FF838B4}" type="pres">
      <dgm:prSet presAssocID="{69B24AEB-2439-4EB2-87F3-F339825E6D6E}" presName="bSp" presStyleCnt="0"/>
      <dgm:spPr/>
    </dgm:pt>
    <dgm:pt modelId="{06E887B2-ED4C-4E0D-AD38-28151C2457E0}" type="pres">
      <dgm:prSet presAssocID="{69B24AEB-2439-4EB2-87F3-F339825E6D6E}" presName="process" presStyleCnt="0"/>
      <dgm:spPr/>
    </dgm:pt>
    <dgm:pt modelId="{22A52446-D33F-433C-9BCD-2786A40CDB45}" type="pres">
      <dgm:prSet presAssocID="{11B4498F-3AE3-42DD-A23B-F863CF9AF41D}" presName="composite1" presStyleCnt="0"/>
      <dgm:spPr/>
    </dgm:pt>
    <dgm:pt modelId="{F3EE986A-1C9E-4658-9208-3D4A64E6F812}" type="pres">
      <dgm:prSet presAssocID="{11B4498F-3AE3-42DD-A23B-F863CF9AF41D}" presName="dummyNode1" presStyleLbl="node1" presStyleIdx="0" presStyleCnt="4"/>
      <dgm:spPr/>
    </dgm:pt>
    <dgm:pt modelId="{2675E3E6-AA88-4207-810F-7C20AE8D0181}" type="pres">
      <dgm:prSet presAssocID="{11B4498F-3AE3-42DD-A23B-F863CF9AF41D}" presName="childNode1" presStyleLbl="bgAcc1" presStyleIdx="0" presStyleCnt="4">
        <dgm:presLayoutVars>
          <dgm:bulletEnabled val="1"/>
        </dgm:presLayoutVars>
      </dgm:prSet>
      <dgm:spPr/>
      <dgm:t>
        <a:bodyPr/>
        <a:lstStyle/>
        <a:p>
          <a:endParaRPr lang="zh-CN" altLang="en-US"/>
        </a:p>
      </dgm:t>
    </dgm:pt>
    <dgm:pt modelId="{1219D9B4-0C9C-4188-9C8D-6F155B00A773}" type="pres">
      <dgm:prSet presAssocID="{11B4498F-3AE3-42DD-A23B-F863CF9AF41D}" presName="childNode1tx" presStyleLbl="bgAcc1" presStyleIdx="0" presStyleCnt="4">
        <dgm:presLayoutVars>
          <dgm:bulletEnabled val="1"/>
        </dgm:presLayoutVars>
      </dgm:prSet>
      <dgm:spPr/>
      <dgm:t>
        <a:bodyPr/>
        <a:lstStyle/>
        <a:p>
          <a:endParaRPr lang="zh-CN" altLang="en-US"/>
        </a:p>
      </dgm:t>
    </dgm:pt>
    <dgm:pt modelId="{E7AD952A-F98E-45FB-92EC-B166E8732584}" type="pres">
      <dgm:prSet presAssocID="{11B4498F-3AE3-42DD-A23B-F863CF9AF41D}" presName="parentNode1" presStyleLbl="node1" presStyleIdx="0" presStyleCnt="4">
        <dgm:presLayoutVars>
          <dgm:chMax val="1"/>
          <dgm:bulletEnabled val="1"/>
        </dgm:presLayoutVars>
      </dgm:prSet>
      <dgm:spPr/>
      <dgm:t>
        <a:bodyPr/>
        <a:lstStyle/>
        <a:p>
          <a:endParaRPr lang="zh-CN" altLang="en-US"/>
        </a:p>
      </dgm:t>
    </dgm:pt>
    <dgm:pt modelId="{BB8B64E1-E307-491A-90AD-EE7585D1FB3E}" type="pres">
      <dgm:prSet presAssocID="{11B4498F-3AE3-42DD-A23B-F863CF9AF41D}" presName="connSite1" presStyleCnt="0"/>
      <dgm:spPr/>
    </dgm:pt>
    <dgm:pt modelId="{4DDB8E95-C192-4FEE-ADF6-67AA5ABEC389}" type="pres">
      <dgm:prSet presAssocID="{C11EAA98-585A-4A54-8B0C-54952E4A2643}" presName="Name9" presStyleLbl="sibTrans2D1" presStyleIdx="0" presStyleCnt="3"/>
      <dgm:spPr/>
      <dgm:t>
        <a:bodyPr/>
        <a:lstStyle/>
        <a:p>
          <a:endParaRPr lang="zh-CN" altLang="en-US"/>
        </a:p>
      </dgm:t>
    </dgm:pt>
    <dgm:pt modelId="{EEC7746E-FF72-4B00-BCB6-3226C4580237}" type="pres">
      <dgm:prSet presAssocID="{9C04FEA3-D409-4691-B319-04EC76F947DB}" presName="composite2" presStyleCnt="0"/>
      <dgm:spPr/>
    </dgm:pt>
    <dgm:pt modelId="{89BDCC0D-A4F5-4BD8-B133-092FC9B052F3}" type="pres">
      <dgm:prSet presAssocID="{9C04FEA3-D409-4691-B319-04EC76F947DB}" presName="dummyNode2" presStyleLbl="node1" presStyleIdx="0" presStyleCnt="4"/>
      <dgm:spPr/>
    </dgm:pt>
    <dgm:pt modelId="{87287D44-476E-4D90-AD82-32048566E936}" type="pres">
      <dgm:prSet presAssocID="{9C04FEA3-D409-4691-B319-04EC76F947DB}" presName="childNode2" presStyleLbl="bgAcc1" presStyleIdx="1" presStyleCnt="4">
        <dgm:presLayoutVars>
          <dgm:bulletEnabled val="1"/>
        </dgm:presLayoutVars>
      </dgm:prSet>
      <dgm:spPr/>
      <dgm:t>
        <a:bodyPr/>
        <a:lstStyle/>
        <a:p>
          <a:endParaRPr lang="zh-CN" altLang="en-US"/>
        </a:p>
      </dgm:t>
    </dgm:pt>
    <dgm:pt modelId="{DD998FC3-4C7C-446B-BB3B-66A6CDDFAAF2}" type="pres">
      <dgm:prSet presAssocID="{9C04FEA3-D409-4691-B319-04EC76F947DB}" presName="childNode2tx" presStyleLbl="bgAcc1" presStyleIdx="1" presStyleCnt="4">
        <dgm:presLayoutVars>
          <dgm:bulletEnabled val="1"/>
        </dgm:presLayoutVars>
      </dgm:prSet>
      <dgm:spPr/>
      <dgm:t>
        <a:bodyPr/>
        <a:lstStyle/>
        <a:p>
          <a:endParaRPr lang="zh-CN" altLang="en-US"/>
        </a:p>
      </dgm:t>
    </dgm:pt>
    <dgm:pt modelId="{2732258E-4C11-4CFA-B55F-5B094C23FD3F}" type="pres">
      <dgm:prSet presAssocID="{9C04FEA3-D409-4691-B319-04EC76F947DB}" presName="parentNode2" presStyleLbl="node1" presStyleIdx="1" presStyleCnt="4">
        <dgm:presLayoutVars>
          <dgm:chMax val="0"/>
          <dgm:bulletEnabled val="1"/>
        </dgm:presLayoutVars>
      </dgm:prSet>
      <dgm:spPr/>
      <dgm:t>
        <a:bodyPr/>
        <a:lstStyle/>
        <a:p>
          <a:endParaRPr lang="zh-CN" altLang="en-US"/>
        </a:p>
      </dgm:t>
    </dgm:pt>
    <dgm:pt modelId="{F439BEF7-F0E4-4AC9-9896-CA0528B91C7F}" type="pres">
      <dgm:prSet presAssocID="{9C04FEA3-D409-4691-B319-04EC76F947DB}" presName="connSite2" presStyleCnt="0"/>
      <dgm:spPr/>
    </dgm:pt>
    <dgm:pt modelId="{7D869B96-6585-4E7A-9019-DBAB9F80E0D8}" type="pres">
      <dgm:prSet presAssocID="{94955E7C-42A9-489E-A8D7-DB14AA9FA290}" presName="Name18" presStyleLbl="sibTrans2D1" presStyleIdx="1" presStyleCnt="3"/>
      <dgm:spPr/>
      <dgm:t>
        <a:bodyPr/>
        <a:lstStyle/>
        <a:p>
          <a:endParaRPr lang="zh-CN" altLang="en-US"/>
        </a:p>
      </dgm:t>
    </dgm:pt>
    <dgm:pt modelId="{CC7E67BF-E737-4CCE-9191-3DBA0B54DA93}" type="pres">
      <dgm:prSet presAssocID="{E417C38C-111D-4E71-BE44-066A6882D7F6}" presName="composite1" presStyleCnt="0"/>
      <dgm:spPr/>
    </dgm:pt>
    <dgm:pt modelId="{5F7A1E0E-0CBD-4611-A13A-A869CBF82042}" type="pres">
      <dgm:prSet presAssocID="{E417C38C-111D-4E71-BE44-066A6882D7F6}" presName="dummyNode1" presStyleLbl="node1" presStyleIdx="1" presStyleCnt="4"/>
      <dgm:spPr/>
    </dgm:pt>
    <dgm:pt modelId="{3A27DEE5-39D7-48E8-AD8D-2B5DB20BA2BB}" type="pres">
      <dgm:prSet presAssocID="{E417C38C-111D-4E71-BE44-066A6882D7F6}" presName="childNode1" presStyleLbl="bgAcc1" presStyleIdx="2" presStyleCnt="4">
        <dgm:presLayoutVars>
          <dgm:bulletEnabled val="1"/>
        </dgm:presLayoutVars>
      </dgm:prSet>
      <dgm:spPr/>
      <dgm:t>
        <a:bodyPr/>
        <a:lstStyle/>
        <a:p>
          <a:endParaRPr lang="zh-CN" altLang="en-US"/>
        </a:p>
      </dgm:t>
    </dgm:pt>
    <dgm:pt modelId="{ACCC7838-E6E3-49FA-ACB0-8CDFADDF127A}" type="pres">
      <dgm:prSet presAssocID="{E417C38C-111D-4E71-BE44-066A6882D7F6}" presName="childNode1tx" presStyleLbl="bgAcc1" presStyleIdx="2" presStyleCnt="4">
        <dgm:presLayoutVars>
          <dgm:bulletEnabled val="1"/>
        </dgm:presLayoutVars>
      </dgm:prSet>
      <dgm:spPr/>
      <dgm:t>
        <a:bodyPr/>
        <a:lstStyle/>
        <a:p>
          <a:endParaRPr lang="zh-CN" altLang="en-US"/>
        </a:p>
      </dgm:t>
    </dgm:pt>
    <dgm:pt modelId="{D013D410-1A85-4C78-8B4F-D78B0A0D7958}" type="pres">
      <dgm:prSet presAssocID="{E417C38C-111D-4E71-BE44-066A6882D7F6}" presName="parentNode1" presStyleLbl="node1" presStyleIdx="2" presStyleCnt="4">
        <dgm:presLayoutVars>
          <dgm:chMax val="1"/>
          <dgm:bulletEnabled val="1"/>
        </dgm:presLayoutVars>
      </dgm:prSet>
      <dgm:spPr/>
      <dgm:t>
        <a:bodyPr/>
        <a:lstStyle/>
        <a:p>
          <a:endParaRPr lang="zh-CN" altLang="en-US"/>
        </a:p>
      </dgm:t>
    </dgm:pt>
    <dgm:pt modelId="{468C3E22-AF43-443F-BADE-8C49A859C88B}" type="pres">
      <dgm:prSet presAssocID="{E417C38C-111D-4E71-BE44-066A6882D7F6}" presName="connSite1" presStyleCnt="0"/>
      <dgm:spPr/>
    </dgm:pt>
    <dgm:pt modelId="{77EEB2B1-D80F-48F6-AD7D-FABBFA8AB817}" type="pres">
      <dgm:prSet presAssocID="{6CBBD52B-F5F9-4E8D-9721-78D4BD9FFD5A}" presName="Name9" presStyleLbl="sibTrans2D1" presStyleIdx="2" presStyleCnt="3"/>
      <dgm:spPr/>
      <dgm:t>
        <a:bodyPr/>
        <a:lstStyle/>
        <a:p>
          <a:endParaRPr lang="zh-CN" altLang="en-US"/>
        </a:p>
      </dgm:t>
    </dgm:pt>
    <dgm:pt modelId="{B346000D-2462-440E-A0F1-AEB936447C1F}" type="pres">
      <dgm:prSet presAssocID="{2706D873-87E8-4B70-8592-D7BECB408AF8}" presName="composite2" presStyleCnt="0"/>
      <dgm:spPr/>
    </dgm:pt>
    <dgm:pt modelId="{58E8C237-4909-465E-A0A1-32570174FD5F}" type="pres">
      <dgm:prSet presAssocID="{2706D873-87E8-4B70-8592-D7BECB408AF8}" presName="dummyNode2" presStyleLbl="node1" presStyleIdx="2" presStyleCnt="4"/>
      <dgm:spPr/>
    </dgm:pt>
    <dgm:pt modelId="{6299B427-568E-420D-A4F9-42F797C6D61F}" type="pres">
      <dgm:prSet presAssocID="{2706D873-87E8-4B70-8592-D7BECB408AF8}" presName="childNode2" presStyleLbl="bgAcc1" presStyleIdx="3" presStyleCnt="4">
        <dgm:presLayoutVars>
          <dgm:bulletEnabled val="1"/>
        </dgm:presLayoutVars>
      </dgm:prSet>
      <dgm:spPr/>
      <dgm:t>
        <a:bodyPr/>
        <a:lstStyle/>
        <a:p>
          <a:endParaRPr lang="zh-CN" altLang="en-US"/>
        </a:p>
      </dgm:t>
    </dgm:pt>
    <dgm:pt modelId="{6E509944-1E94-479D-91E7-72F25B920646}" type="pres">
      <dgm:prSet presAssocID="{2706D873-87E8-4B70-8592-D7BECB408AF8}" presName="childNode2tx" presStyleLbl="bgAcc1" presStyleIdx="3" presStyleCnt="4">
        <dgm:presLayoutVars>
          <dgm:bulletEnabled val="1"/>
        </dgm:presLayoutVars>
      </dgm:prSet>
      <dgm:spPr/>
      <dgm:t>
        <a:bodyPr/>
        <a:lstStyle/>
        <a:p>
          <a:endParaRPr lang="zh-CN" altLang="en-US"/>
        </a:p>
      </dgm:t>
    </dgm:pt>
    <dgm:pt modelId="{D36E5E1B-475F-4DAE-8F4F-A137FFA1BA41}" type="pres">
      <dgm:prSet presAssocID="{2706D873-87E8-4B70-8592-D7BECB408AF8}" presName="parentNode2" presStyleLbl="node1" presStyleIdx="3" presStyleCnt="4">
        <dgm:presLayoutVars>
          <dgm:chMax val="0"/>
          <dgm:bulletEnabled val="1"/>
        </dgm:presLayoutVars>
      </dgm:prSet>
      <dgm:spPr/>
      <dgm:t>
        <a:bodyPr/>
        <a:lstStyle/>
        <a:p>
          <a:endParaRPr lang="zh-CN" altLang="en-US"/>
        </a:p>
      </dgm:t>
    </dgm:pt>
    <dgm:pt modelId="{EB1BDB97-E676-4BAC-B210-DAAA6ED63F89}" type="pres">
      <dgm:prSet presAssocID="{2706D873-87E8-4B70-8592-D7BECB408AF8}" presName="connSite2" presStyleCnt="0"/>
      <dgm:spPr/>
    </dgm:pt>
  </dgm:ptLst>
  <dgm:cxnLst>
    <dgm:cxn modelId="{4385014A-24C8-4948-9A76-C68C3482EE40}" srcId="{69B24AEB-2439-4EB2-87F3-F339825E6D6E}" destId="{11B4498F-3AE3-42DD-A23B-F863CF9AF41D}" srcOrd="0" destOrd="0" parTransId="{626306CA-3C71-4311-BAC7-0CE9FAD20D6B}" sibTransId="{C11EAA98-585A-4A54-8B0C-54952E4A2643}"/>
    <dgm:cxn modelId="{4770D514-D2F2-4396-8BF8-84A547EC626D}" type="presOf" srcId="{38E6D07A-F4D8-4E83-92D2-5E9CA7B34E20}" destId="{87287D44-476E-4D90-AD82-32048566E936}" srcOrd="0" destOrd="0" presId="urn:microsoft.com/office/officeart/2005/8/layout/hProcess4"/>
    <dgm:cxn modelId="{D8D1E858-8D13-4811-8E44-85D808ED37FC}" type="presOf" srcId="{C11EAA98-585A-4A54-8B0C-54952E4A2643}" destId="{4DDB8E95-C192-4FEE-ADF6-67AA5ABEC389}" srcOrd="0" destOrd="0" presId="urn:microsoft.com/office/officeart/2005/8/layout/hProcess4"/>
    <dgm:cxn modelId="{4F3689A3-A730-4898-B796-C2CDA86106B9}" type="presOf" srcId="{94955E7C-42A9-489E-A8D7-DB14AA9FA290}" destId="{7D869B96-6585-4E7A-9019-DBAB9F80E0D8}" srcOrd="0" destOrd="0" presId="urn:microsoft.com/office/officeart/2005/8/layout/hProcess4"/>
    <dgm:cxn modelId="{5E9D9905-4DE6-4852-B7CB-6554EA43BC2B}" srcId="{11B4498F-3AE3-42DD-A23B-F863CF9AF41D}" destId="{53178B24-4407-46B9-8A4F-A77537754E02}" srcOrd="0" destOrd="0" parTransId="{5B28DA42-8B6C-4470-B93A-628FA5164E46}" sibTransId="{AFCE8760-105B-4CC1-849D-5B8A44354208}"/>
    <dgm:cxn modelId="{B816CAB8-402B-40DD-8BB7-2288399C1FB6}" srcId="{E417C38C-111D-4E71-BE44-066A6882D7F6}" destId="{598ED9E2-4FDE-40BF-9F6B-DFDBE3837E0D}" srcOrd="0" destOrd="0" parTransId="{08A9D127-B3CB-4E90-A57F-6BA7FB842EB2}" sibTransId="{5069FCBD-4A6A-45F3-B11F-D6C2935EA92A}"/>
    <dgm:cxn modelId="{D809E197-F61B-4C67-BAB3-9B91DA82C33C}" type="presOf" srcId="{69B24AEB-2439-4EB2-87F3-F339825E6D6E}" destId="{A274E49C-281F-4A9D-89A0-3F8ACFE6B2BF}" srcOrd="0" destOrd="0" presId="urn:microsoft.com/office/officeart/2005/8/layout/hProcess4"/>
    <dgm:cxn modelId="{7261F765-E4A3-46F7-9CB4-ACE750765D2A}" type="presOf" srcId="{E417C38C-111D-4E71-BE44-066A6882D7F6}" destId="{D013D410-1A85-4C78-8B4F-D78B0A0D7958}" srcOrd="0" destOrd="0" presId="urn:microsoft.com/office/officeart/2005/8/layout/hProcess4"/>
    <dgm:cxn modelId="{3BA61490-4164-4E99-9103-806209D164F2}" type="presOf" srcId="{53178B24-4407-46B9-8A4F-A77537754E02}" destId="{2675E3E6-AA88-4207-810F-7C20AE8D0181}" srcOrd="0" destOrd="0" presId="urn:microsoft.com/office/officeart/2005/8/layout/hProcess4"/>
    <dgm:cxn modelId="{578EE767-D091-4F5D-9FFC-8B8728E8E8F9}" srcId="{69B24AEB-2439-4EB2-87F3-F339825E6D6E}" destId="{2706D873-87E8-4B70-8592-D7BECB408AF8}" srcOrd="3" destOrd="0" parTransId="{F915AF4A-B074-4E0C-A9DE-00C0BEF1A559}" sibTransId="{89DBD86E-1B0B-4D83-9B6B-F1D35ED80F00}"/>
    <dgm:cxn modelId="{46BB12F6-A4A5-4F6B-8D16-5D84AF1BAE50}" srcId="{69B24AEB-2439-4EB2-87F3-F339825E6D6E}" destId="{E417C38C-111D-4E71-BE44-066A6882D7F6}" srcOrd="2" destOrd="0" parTransId="{112CC180-E3F7-415F-A489-75CC03AB121E}" sibTransId="{6CBBD52B-F5F9-4E8D-9721-78D4BD9FFD5A}"/>
    <dgm:cxn modelId="{6B12C853-738F-4F14-AE1B-3DD69803C988}" type="presOf" srcId="{9C04FEA3-D409-4691-B319-04EC76F947DB}" destId="{2732258E-4C11-4CFA-B55F-5B094C23FD3F}" srcOrd="0" destOrd="0" presId="urn:microsoft.com/office/officeart/2005/8/layout/hProcess4"/>
    <dgm:cxn modelId="{D30EC78F-C30F-4830-ADD6-C12518210DF5}" type="presOf" srcId="{38E6D07A-F4D8-4E83-92D2-5E9CA7B34E20}" destId="{DD998FC3-4C7C-446B-BB3B-66A6CDDFAAF2}" srcOrd="1" destOrd="0" presId="urn:microsoft.com/office/officeart/2005/8/layout/hProcess4"/>
    <dgm:cxn modelId="{1AE9BC6F-CEB0-4062-A405-517336DC91E7}" type="presOf" srcId="{53178B24-4407-46B9-8A4F-A77537754E02}" destId="{1219D9B4-0C9C-4188-9C8D-6F155B00A773}" srcOrd="1" destOrd="0" presId="urn:microsoft.com/office/officeart/2005/8/layout/hProcess4"/>
    <dgm:cxn modelId="{D49F3D35-12DA-428D-BA4A-02CF43695D07}" srcId="{69B24AEB-2439-4EB2-87F3-F339825E6D6E}" destId="{9C04FEA3-D409-4691-B319-04EC76F947DB}" srcOrd="1" destOrd="0" parTransId="{D51482D8-993D-4134-8FBB-CFA3C42561D8}" sibTransId="{94955E7C-42A9-489E-A8D7-DB14AA9FA290}"/>
    <dgm:cxn modelId="{58434595-AA3C-4D9A-BFD8-AFFB11A82691}" type="presOf" srcId="{598ED9E2-4FDE-40BF-9F6B-DFDBE3837E0D}" destId="{ACCC7838-E6E3-49FA-ACB0-8CDFADDF127A}" srcOrd="1" destOrd="0" presId="urn:microsoft.com/office/officeart/2005/8/layout/hProcess4"/>
    <dgm:cxn modelId="{C50F8499-E574-4543-90AC-AA6451FA076A}" type="presOf" srcId="{598ED9E2-4FDE-40BF-9F6B-DFDBE3837E0D}" destId="{3A27DEE5-39D7-48E8-AD8D-2B5DB20BA2BB}" srcOrd="0" destOrd="0" presId="urn:microsoft.com/office/officeart/2005/8/layout/hProcess4"/>
    <dgm:cxn modelId="{3816B021-0EFA-434A-8AC6-83076702790F}" type="presOf" srcId="{45639100-A724-4AAA-89C5-E9AB91C93728}" destId="{6E509944-1E94-479D-91E7-72F25B920646}" srcOrd="1" destOrd="0" presId="urn:microsoft.com/office/officeart/2005/8/layout/hProcess4"/>
    <dgm:cxn modelId="{DE7B5695-1869-4A96-94A0-C1CDC3A82971}" srcId="{9C04FEA3-D409-4691-B319-04EC76F947DB}" destId="{38E6D07A-F4D8-4E83-92D2-5E9CA7B34E20}" srcOrd="0" destOrd="0" parTransId="{DB61B6D7-1E10-4A38-A95F-2E1F88592E61}" sibTransId="{E397779F-F034-48B3-A056-0BB8DEDCE12F}"/>
    <dgm:cxn modelId="{9EEE24C8-E2C7-4318-AAB0-A0855851C0D6}" srcId="{2706D873-87E8-4B70-8592-D7BECB408AF8}" destId="{45639100-A724-4AAA-89C5-E9AB91C93728}" srcOrd="0" destOrd="0" parTransId="{D99D98B7-2D50-4533-8228-EEEDEDCA50E0}" sibTransId="{0D93895B-B328-436C-B50F-706F8919EE94}"/>
    <dgm:cxn modelId="{93B77DEB-35B3-426E-82D6-6C45CDEC196F}" type="presOf" srcId="{6CBBD52B-F5F9-4E8D-9721-78D4BD9FFD5A}" destId="{77EEB2B1-D80F-48F6-AD7D-FABBFA8AB817}" srcOrd="0" destOrd="0" presId="urn:microsoft.com/office/officeart/2005/8/layout/hProcess4"/>
    <dgm:cxn modelId="{B3DAE270-9DA9-4FCE-BDFB-FE32906F2647}" type="presOf" srcId="{2706D873-87E8-4B70-8592-D7BECB408AF8}" destId="{D36E5E1B-475F-4DAE-8F4F-A137FFA1BA41}" srcOrd="0" destOrd="0" presId="urn:microsoft.com/office/officeart/2005/8/layout/hProcess4"/>
    <dgm:cxn modelId="{F227E1EE-657F-4D2E-9304-54DC13B2576A}" type="presOf" srcId="{11B4498F-3AE3-42DD-A23B-F863CF9AF41D}" destId="{E7AD952A-F98E-45FB-92EC-B166E8732584}" srcOrd="0" destOrd="0" presId="urn:microsoft.com/office/officeart/2005/8/layout/hProcess4"/>
    <dgm:cxn modelId="{B4F0956F-3FB0-45EB-B0F6-64B0DEA8A57B}" type="presOf" srcId="{45639100-A724-4AAA-89C5-E9AB91C93728}" destId="{6299B427-568E-420D-A4F9-42F797C6D61F}" srcOrd="0" destOrd="0" presId="urn:microsoft.com/office/officeart/2005/8/layout/hProcess4"/>
    <dgm:cxn modelId="{61C2E970-6B43-41CE-89D4-E4E25F52FD4E}" type="presParOf" srcId="{A274E49C-281F-4A9D-89A0-3F8ACFE6B2BF}" destId="{7BCEA45E-5C0E-491F-B20A-FCF848BD2B69}" srcOrd="0" destOrd="0" presId="urn:microsoft.com/office/officeart/2005/8/layout/hProcess4"/>
    <dgm:cxn modelId="{A060219C-A526-4D51-B24C-8E67E8527714}" type="presParOf" srcId="{A274E49C-281F-4A9D-89A0-3F8ACFE6B2BF}" destId="{F8ED87B6-457B-4823-8D29-A4DB0FF838B4}" srcOrd="1" destOrd="0" presId="urn:microsoft.com/office/officeart/2005/8/layout/hProcess4"/>
    <dgm:cxn modelId="{49528564-4545-4F16-8AD4-044C8E69C7DE}" type="presParOf" srcId="{A274E49C-281F-4A9D-89A0-3F8ACFE6B2BF}" destId="{06E887B2-ED4C-4E0D-AD38-28151C2457E0}" srcOrd="2" destOrd="0" presId="urn:microsoft.com/office/officeart/2005/8/layout/hProcess4"/>
    <dgm:cxn modelId="{E7DC25FE-C386-49EB-8949-A01B9AED1490}" type="presParOf" srcId="{06E887B2-ED4C-4E0D-AD38-28151C2457E0}" destId="{22A52446-D33F-433C-9BCD-2786A40CDB45}" srcOrd="0" destOrd="0" presId="urn:microsoft.com/office/officeart/2005/8/layout/hProcess4"/>
    <dgm:cxn modelId="{9B47AAAD-B4BC-4F4D-8F66-2DB906A106CD}" type="presParOf" srcId="{22A52446-D33F-433C-9BCD-2786A40CDB45}" destId="{F3EE986A-1C9E-4658-9208-3D4A64E6F812}" srcOrd="0" destOrd="0" presId="urn:microsoft.com/office/officeart/2005/8/layout/hProcess4"/>
    <dgm:cxn modelId="{F7634951-B833-48CC-8292-B2E59AF09B1C}" type="presParOf" srcId="{22A52446-D33F-433C-9BCD-2786A40CDB45}" destId="{2675E3E6-AA88-4207-810F-7C20AE8D0181}" srcOrd="1" destOrd="0" presId="urn:microsoft.com/office/officeart/2005/8/layout/hProcess4"/>
    <dgm:cxn modelId="{8B5A6D95-1637-4846-859E-AA5D46FB56D5}" type="presParOf" srcId="{22A52446-D33F-433C-9BCD-2786A40CDB45}" destId="{1219D9B4-0C9C-4188-9C8D-6F155B00A773}" srcOrd="2" destOrd="0" presId="urn:microsoft.com/office/officeart/2005/8/layout/hProcess4"/>
    <dgm:cxn modelId="{EE6EE63B-C424-49F0-95C4-95277A34A9FA}" type="presParOf" srcId="{22A52446-D33F-433C-9BCD-2786A40CDB45}" destId="{E7AD952A-F98E-45FB-92EC-B166E8732584}" srcOrd="3" destOrd="0" presId="urn:microsoft.com/office/officeart/2005/8/layout/hProcess4"/>
    <dgm:cxn modelId="{2643BFFC-0C67-4E6C-AB92-68499F84DC05}" type="presParOf" srcId="{22A52446-D33F-433C-9BCD-2786A40CDB45}" destId="{BB8B64E1-E307-491A-90AD-EE7585D1FB3E}" srcOrd="4" destOrd="0" presId="urn:microsoft.com/office/officeart/2005/8/layout/hProcess4"/>
    <dgm:cxn modelId="{230AC723-D1B1-4278-BE86-EDFA75CF0877}" type="presParOf" srcId="{06E887B2-ED4C-4E0D-AD38-28151C2457E0}" destId="{4DDB8E95-C192-4FEE-ADF6-67AA5ABEC389}" srcOrd="1" destOrd="0" presId="urn:microsoft.com/office/officeart/2005/8/layout/hProcess4"/>
    <dgm:cxn modelId="{E99F6671-9078-4108-BAE1-F8308D937FB6}" type="presParOf" srcId="{06E887B2-ED4C-4E0D-AD38-28151C2457E0}" destId="{EEC7746E-FF72-4B00-BCB6-3226C4580237}" srcOrd="2" destOrd="0" presId="urn:microsoft.com/office/officeart/2005/8/layout/hProcess4"/>
    <dgm:cxn modelId="{CFCC9E50-6C01-4DA9-92F2-5DC888B5B739}" type="presParOf" srcId="{EEC7746E-FF72-4B00-BCB6-3226C4580237}" destId="{89BDCC0D-A4F5-4BD8-B133-092FC9B052F3}" srcOrd="0" destOrd="0" presId="urn:microsoft.com/office/officeart/2005/8/layout/hProcess4"/>
    <dgm:cxn modelId="{C423EF26-B79E-4F87-9C74-E6915BCC02A8}" type="presParOf" srcId="{EEC7746E-FF72-4B00-BCB6-3226C4580237}" destId="{87287D44-476E-4D90-AD82-32048566E936}" srcOrd="1" destOrd="0" presId="urn:microsoft.com/office/officeart/2005/8/layout/hProcess4"/>
    <dgm:cxn modelId="{15E6BDAC-7145-4F30-ABC6-1CFEFF841E6E}" type="presParOf" srcId="{EEC7746E-FF72-4B00-BCB6-3226C4580237}" destId="{DD998FC3-4C7C-446B-BB3B-66A6CDDFAAF2}" srcOrd="2" destOrd="0" presId="urn:microsoft.com/office/officeart/2005/8/layout/hProcess4"/>
    <dgm:cxn modelId="{EEAEF210-6C88-4FF4-B1E7-10FA80C6378B}" type="presParOf" srcId="{EEC7746E-FF72-4B00-BCB6-3226C4580237}" destId="{2732258E-4C11-4CFA-B55F-5B094C23FD3F}" srcOrd="3" destOrd="0" presId="urn:microsoft.com/office/officeart/2005/8/layout/hProcess4"/>
    <dgm:cxn modelId="{9D7A8244-1084-483D-A031-9826E8761AE0}" type="presParOf" srcId="{EEC7746E-FF72-4B00-BCB6-3226C4580237}" destId="{F439BEF7-F0E4-4AC9-9896-CA0528B91C7F}" srcOrd="4" destOrd="0" presId="urn:microsoft.com/office/officeart/2005/8/layout/hProcess4"/>
    <dgm:cxn modelId="{179AF5B5-B48E-4678-A84F-1A4110ACD494}" type="presParOf" srcId="{06E887B2-ED4C-4E0D-AD38-28151C2457E0}" destId="{7D869B96-6585-4E7A-9019-DBAB9F80E0D8}" srcOrd="3" destOrd="0" presId="urn:microsoft.com/office/officeart/2005/8/layout/hProcess4"/>
    <dgm:cxn modelId="{A4484195-D11E-4B39-8354-909F6E0FFDFE}" type="presParOf" srcId="{06E887B2-ED4C-4E0D-AD38-28151C2457E0}" destId="{CC7E67BF-E737-4CCE-9191-3DBA0B54DA93}" srcOrd="4" destOrd="0" presId="urn:microsoft.com/office/officeart/2005/8/layout/hProcess4"/>
    <dgm:cxn modelId="{07E1E926-F40C-4407-8043-665BF7284545}" type="presParOf" srcId="{CC7E67BF-E737-4CCE-9191-3DBA0B54DA93}" destId="{5F7A1E0E-0CBD-4611-A13A-A869CBF82042}" srcOrd="0" destOrd="0" presId="urn:microsoft.com/office/officeart/2005/8/layout/hProcess4"/>
    <dgm:cxn modelId="{F5C48740-3985-482F-90B6-BB9806131F86}" type="presParOf" srcId="{CC7E67BF-E737-4CCE-9191-3DBA0B54DA93}" destId="{3A27DEE5-39D7-48E8-AD8D-2B5DB20BA2BB}" srcOrd="1" destOrd="0" presId="urn:microsoft.com/office/officeart/2005/8/layout/hProcess4"/>
    <dgm:cxn modelId="{CF689896-D1AC-4276-A417-E2B96F409521}" type="presParOf" srcId="{CC7E67BF-E737-4CCE-9191-3DBA0B54DA93}" destId="{ACCC7838-E6E3-49FA-ACB0-8CDFADDF127A}" srcOrd="2" destOrd="0" presId="urn:microsoft.com/office/officeart/2005/8/layout/hProcess4"/>
    <dgm:cxn modelId="{896BAB71-6C46-4341-8872-29F239BBB145}" type="presParOf" srcId="{CC7E67BF-E737-4CCE-9191-3DBA0B54DA93}" destId="{D013D410-1A85-4C78-8B4F-D78B0A0D7958}" srcOrd="3" destOrd="0" presId="urn:microsoft.com/office/officeart/2005/8/layout/hProcess4"/>
    <dgm:cxn modelId="{3E6A9424-C512-4CCB-91CA-D72539E96D93}" type="presParOf" srcId="{CC7E67BF-E737-4CCE-9191-3DBA0B54DA93}" destId="{468C3E22-AF43-443F-BADE-8C49A859C88B}" srcOrd="4" destOrd="0" presId="urn:microsoft.com/office/officeart/2005/8/layout/hProcess4"/>
    <dgm:cxn modelId="{BC958C7A-1437-45F2-8E7D-F561F8F3F072}" type="presParOf" srcId="{06E887B2-ED4C-4E0D-AD38-28151C2457E0}" destId="{77EEB2B1-D80F-48F6-AD7D-FABBFA8AB817}" srcOrd="5" destOrd="0" presId="urn:microsoft.com/office/officeart/2005/8/layout/hProcess4"/>
    <dgm:cxn modelId="{05116C29-199A-4CF2-9117-59924CBC294A}" type="presParOf" srcId="{06E887B2-ED4C-4E0D-AD38-28151C2457E0}" destId="{B346000D-2462-440E-A0F1-AEB936447C1F}" srcOrd="6" destOrd="0" presId="urn:microsoft.com/office/officeart/2005/8/layout/hProcess4"/>
    <dgm:cxn modelId="{506C2A68-4332-40B5-A4AB-0691C719594A}" type="presParOf" srcId="{B346000D-2462-440E-A0F1-AEB936447C1F}" destId="{58E8C237-4909-465E-A0A1-32570174FD5F}" srcOrd="0" destOrd="0" presId="urn:microsoft.com/office/officeart/2005/8/layout/hProcess4"/>
    <dgm:cxn modelId="{6E183C71-0CB3-4F33-81B5-43E411EB50B6}" type="presParOf" srcId="{B346000D-2462-440E-A0F1-AEB936447C1F}" destId="{6299B427-568E-420D-A4F9-42F797C6D61F}" srcOrd="1" destOrd="0" presId="urn:microsoft.com/office/officeart/2005/8/layout/hProcess4"/>
    <dgm:cxn modelId="{46E4E202-7527-46B5-90F8-B07E0CB8A865}" type="presParOf" srcId="{B346000D-2462-440E-A0F1-AEB936447C1F}" destId="{6E509944-1E94-479D-91E7-72F25B920646}" srcOrd="2" destOrd="0" presId="urn:microsoft.com/office/officeart/2005/8/layout/hProcess4"/>
    <dgm:cxn modelId="{9C9209D3-CC36-4767-863D-84BF5B8927EC}" type="presParOf" srcId="{B346000D-2462-440E-A0F1-AEB936447C1F}" destId="{D36E5E1B-475F-4DAE-8F4F-A137FFA1BA41}" srcOrd="3" destOrd="0" presId="urn:microsoft.com/office/officeart/2005/8/layout/hProcess4"/>
    <dgm:cxn modelId="{4F55C5F6-6C7A-43D5-A56B-188FB92EDAE7}" type="presParOf" srcId="{B346000D-2462-440E-A0F1-AEB936447C1F}" destId="{EB1BDB97-E676-4BAC-B210-DAAA6ED63F8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791C40-72BC-4DA0-BBBF-784A3574989A}"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638EA882-A711-4001-8CC3-7757C1C18D40}">
      <dgm:prSet phldrT="[文本]" custT="1"/>
      <dgm:spPr/>
      <dgm:t>
        <a:bodyPr vert="vert"/>
        <a:lstStyle/>
        <a:p>
          <a:r>
            <a:rPr lang="zh-CN" altLang="en-US" sz="2800" dirty="0" smtClean="0"/>
            <a:t>核算对象</a:t>
          </a:r>
          <a:endParaRPr lang="zh-CN" altLang="en-US" sz="2800" dirty="0"/>
        </a:p>
      </dgm:t>
    </dgm:pt>
    <dgm:pt modelId="{6FA6E030-6E7D-46AA-A013-B21E3D1CC8B8}" type="parTrans" cxnId="{5FECF750-2E6C-4E5F-9F9C-9E9B83F0F3E1}">
      <dgm:prSet/>
      <dgm:spPr/>
      <dgm:t>
        <a:bodyPr/>
        <a:lstStyle/>
        <a:p>
          <a:endParaRPr lang="zh-CN" altLang="en-US"/>
        </a:p>
      </dgm:t>
    </dgm:pt>
    <dgm:pt modelId="{FF7917E3-5887-4853-AC5E-3BD228E35BFA}" type="sibTrans" cxnId="{5FECF750-2E6C-4E5F-9F9C-9E9B83F0F3E1}">
      <dgm:prSet/>
      <dgm:spPr/>
      <dgm:t>
        <a:bodyPr/>
        <a:lstStyle/>
        <a:p>
          <a:endParaRPr lang="zh-CN" altLang="en-US"/>
        </a:p>
      </dgm:t>
    </dgm:pt>
    <dgm:pt modelId="{E9955287-2D34-44FE-B0B5-A76F753D4A84}">
      <dgm:prSet phldrT="[文本]" custT="1"/>
      <dgm:spPr/>
      <dgm:t>
        <a:bodyPr/>
        <a:lstStyle/>
        <a:p>
          <a:r>
            <a:rPr lang="zh-CN" altLang="en-US" sz="2400" dirty="0" smtClean="0"/>
            <a:t>流量</a:t>
          </a:r>
          <a:endParaRPr lang="zh-CN" altLang="en-US" sz="2400" dirty="0"/>
        </a:p>
      </dgm:t>
    </dgm:pt>
    <dgm:pt modelId="{2085B868-F992-424E-8932-134F602751E6}" type="parTrans" cxnId="{73E0BAF6-D348-4D3C-A5C1-FD54C9E3DEE1}">
      <dgm:prSet/>
      <dgm:spPr/>
      <dgm:t>
        <a:bodyPr/>
        <a:lstStyle/>
        <a:p>
          <a:endParaRPr lang="zh-CN" altLang="en-US"/>
        </a:p>
      </dgm:t>
    </dgm:pt>
    <dgm:pt modelId="{701C5E3F-3BE7-41E8-8BC3-D950E4B0486D}" type="sibTrans" cxnId="{73E0BAF6-D348-4D3C-A5C1-FD54C9E3DEE1}">
      <dgm:prSet/>
      <dgm:spPr/>
      <dgm:t>
        <a:bodyPr/>
        <a:lstStyle/>
        <a:p>
          <a:endParaRPr lang="zh-CN" altLang="en-US"/>
        </a:p>
      </dgm:t>
    </dgm:pt>
    <dgm:pt modelId="{6C3C4528-A996-43B8-95A8-0FE5E8F4D3E0}">
      <dgm:prSet phldrT="[文本]" custT="1"/>
      <dgm:spPr/>
      <dgm:t>
        <a:bodyPr/>
        <a:lstStyle/>
        <a:p>
          <a:r>
            <a:rPr lang="zh-CN" altLang="en-US" sz="2400" dirty="0" smtClean="0"/>
            <a:t>存量</a:t>
          </a:r>
          <a:endParaRPr lang="zh-CN" altLang="en-US" sz="2400" dirty="0"/>
        </a:p>
      </dgm:t>
    </dgm:pt>
    <dgm:pt modelId="{4AC4D9CC-D782-4A05-B7D7-675EE7791391}" type="parTrans" cxnId="{C1EEA53B-EB37-43C2-A612-23CD3EAAD539}">
      <dgm:prSet/>
      <dgm:spPr/>
      <dgm:t>
        <a:bodyPr/>
        <a:lstStyle/>
        <a:p>
          <a:endParaRPr lang="zh-CN" altLang="en-US"/>
        </a:p>
      </dgm:t>
    </dgm:pt>
    <dgm:pt modelId="{D1341D94-5146-4FC2-91FB-FA21505BDF8E}" type="sibTrans" cxnId="{C1EEA53B-EB37-43C2-A612-23CD3EAAD539}">
      <dgm:prSet/>
      <dgm:spPr/>
      <dgm:t>
        <a:bodyPr/>
        <a:lstStyle/>
        <a:p>
          <a:endParaRPr lang="zh-CN" altLang="en-US"/>
        </a:p>
      </dgm:t>
    </dgm:pt>
    <dgm:pt modelId="{848CD305-E973-4568-A453-D833DB885C5F}" type="pres">
      <dgm:prSet presAssocID="{3F791C40-72BC-4DA0-BBBF-784A3574989A}" presName="Name0" presStyleCnt="0">
        <dgm:presLayoutVars>
          <dgm:chPref val="1"/>
          <dgm:dir/>
          <dgm:animOne val="branch"/>
          <dgm:animLvl val="lvl"/>
          <dgm:resizeHandles val="exact"/>
        </dgm:presLayoutVars>
      </dgm:prSet>
      <dgm:spPr/>
      <dgm:t>
        <a:bodyPr/>
        <a:lstStyle/>
        <a:p>
          <a:endParaRPr lang="zh-CN" altLang="en-US"/>
        </a:p>
      </dgm:t>
    </dgm:pt>
    <dgm:pt modelId="{8A591D0F-EEAA-489D-8726-ED2174A0B2DD}" type="pres">
      <dgm:prSet presAssocID="{638EA882-A711-4001-8CC3-7757C1C18D40}" presName="root1" presStyleCnt="0"/>
      <dgm:spPr/>
    </dgm:pt>
    <dgm:pt modelId="{906B43F7-451F-4A68-BDBC-A183204F1E91}" type="pres">
      <dgm:prSet presAssocID="{638EA882-A711-4001-8CC3-7757C1C18D40}" presName="LevelOneTextNode" presStyleLbl="node0" presStyleIdx="0" presStyleCnt="1" custScaleY="51542">
        <dgm:presLayoutVars>
          <dgm:chPref val="3"/>
        </dgm:presLayoutVars>
      </dgm:prSet>
      <dgm:spPr/>
      <dgm:t>
        <a:bodyPr/>
        <a:lstStyle/>
        <a:p>
          <a:endParaRPr lang="zh-CN" altLang="en-US"/>
        </a:p>
      </dgm:t>
    </dgm:pt>
    <dgm:pt modelId="{7F8B4D53-27E0-4026-9157-9B819037A6FE}" type="pres">
      <dgm:prSet presAssocID="{638EA882-A711-4001-8CC3-7757C1C18D40}" presName="level2hierChild" presStyleCnt="0"/>
      <dgm:spPr/>
    </dgm:pt>
    <dgm:pt modelId="{56F7858E-2F85-425E-81FA-FEF065C86362}" type="pres">
      <dgm:prSet presAssocID="{2085B868-F992-424E-8932-134F602751E6}" presName="conn2-1" presStyleLbl="parChTrans1D2" presStyleIdx="0" presStyleCnt="2"/>
      <dgm:spPr/>
      <dgm:t>
        <a:bodyPr/>
        <a:lstStyle/>
        <a:p>
          <a:endParaRPr lang="zh-CN" altLang="en-US"/>
        </a:p>
      </dgm:t>
    </dgm:pt>
    <dgm:pt modelId="{D7D7E398-EE9A-476E-9E22-4747E1C0DAD2}" type="pres">
      <dgm:prSet presAssocID="{2085B868-F992-424E-8932-134F602751E6}" presName="connTx" presStyleLbl="parChTrans1D2" presStyleIdx="0" presStyleCnt="2"/>
      <dgm:spPr/>
      <dgm:t>
        <a:bodyPr/>
        <a:lstStyle/>
        <a:p>
          <a:endParaRPr lang="zh-CN" altLang="en-US"/>
        </a:p>
      </dgm:t>
    </dgm:pt>
    <dgm:pt modelId="{46F2516A-2547-4D80-94B8-C31DF7A11802}" type="pres">
      <dgm:prSet presAssocID="{E9955287-2D34-44FE-B0B5-A76F753D4A84}" presName="root2" presStyleCnt="0"/>
      <dgm:spPr/>
    </dgm:pt>
    <dgm:pt modelId="{2AD53481-61A4-4CF2-B97D-CE61B03CE405}" type="pres">
      <dgm:prSet presAssocID="{E9955287-2D34-44FE-B0B5-A76F753D4A84}" presName="LevelTwoTextNode" presStyleLbl="node2" presStyleIdx="0" presStyleCnt="2">
        <dgm:presLayoutVars>
          <dgm:chPref val="3"/>
        </dgm:presLayoutVars>
      </dgm:prSet>
      <dgm:spPr/>
      <dgm:t>
        <a:bodyPr/>
        <a:lstStyle/>
        <a:p>
          <a:endParaRPr lang="zh-CN" altLang="en-US"/>
        </a:p>
      </dgm:t>
    </dgm:pt>
    <dgm:pt modelId="{A9C093FF-84A3-4DEC-8029-5FBE4C92DB95}" type="pres">
      <dgm:prSet presAssocID="{E9955287-2D34-44FE-B0B5-A76F753D4A84}" presName="level3hierChild" presStyleCnt="0"/>
      <dgm:spPr/>
    </dgm:pt>
    <dgm:pt modelId="{7D545132-A90B-4EB6-9D46-80ADE4A410B9}" type="pres">
      <dgm:prSet presAssocID="{4AC4D9CC-D782-4A05-B7D7-675EE7791391}" presName="conn2-1" presStyleLbl="parChTrans1D2" presStyleIdx="1" presStyleCnt="2"/>
      <dgm:spPr/>
      <dgm:t>
        <a:bodyPr/>
        <a:lstStyle/>
        <a:p>
          <a:endParaRPr lang="zh-CN" altLang="en-US"/>
        </a:p>
      </dgm:t>
    </dgm:pt>
    <dgm:pt modelId="{8D5F1C89-FADE-4D60-B370-557A5CFCD55B}" type="pres">
      <dgm:prSet presAssocID="{4AC4D9CC-D782-4A05-B7D7-675EE7791391}" presName="connTx" presStyleLbl="parChTrans1D2" presStyleIdx="1" presStyleCnt="2"/>
      <dgm:spPr/>
      <dgm:t>
        <a:bodyPr/>
        <a:lstStyle/>
        <a:p>
          <a:endParaRPr lang="zh-CN" altLang="en-US"/>
        </a:p>
      </dgm:t>
    </dgm:pt>
    <dgm:pt modelId="{8D738669-15E1-4513-9C91-0F5ECA7042BD}" type="pres">
      <dgm:prSet presAssocID="{6C3C4528-A996-43B8-95A8-0FE5E8F4D3E0}" presName="root2" presStyleCnt="0"/>
      <dgm:spPr/>
    </dgm:pt>
    <dgm:pt modelId="{91FC491B-1962-436F-B63C-A39514D57E50}" type="pres">
      <dgm:prSet presAssocID="{6C3C4528-A996-43B8-95A8-0FE5E8F4D3E0}" presName="LevelTwoTextNode" presStyleLbl="node2" presStyleIdx="1" presStyleCnt="2">
        <dgm:presLayoutVars>
          <dgm:chPref val="3"/>
        </dgm:presLayoutVars>
      </dgm:prSet>
      <dgm:spPr/>
      <dgm:t>
        <a:bodyPr/>
        <a:lstStyle/>
        <a:p>
          <a:endParaRPr lang="zh-CN" altLang="en-US"/>
        </a:p>
      </dgm:t>
    </dgm:pt>
    <dgm:pt modelId="{3452C5B4-DAFF-443B-99D1-E8985C89F63A}" type="pres">
      <dgm:prSet presAssocID="{6C3C4528-A996-43B8-95A8-0FE5E8F4D3E0}" presName="level3hierChild" presStyleCnt="0"/>
      <dgm:spPr/>
    </dgm:pt>
  </dgm:ptLst>
  <dgm:cxnLst>
    <dgm:cxn modelId="{C6222715-7CC1-493B-AA79-0A0909D2F3DF}" type="presOf" srcId="{2085B868-F992-424E-8932-134F602751E6}" destId="{D7D7E398-EE9A-476E-9E22-4747E1C0DAD2}" srcOrd="1" destOrd="0" presId="urn:microsoft.com/office/officeart/2008/layout/HorizontalMultiLevelHierarchy"/>
    <dgm:cxn modelId="{E5CDE9EA-7CB3-441D-B71E-2DB8EDF53028}" type="presOf" srcId="{E9955287-2D34-44FE-B0B5-A76F753D4A84}" destId="{2AD53481-61A4-4CF2-B97D-CE61B03CE405}" srcOrd="0" destOrd="0" presId="urn:microsoft.com/office/officeart/2008/layout/HorizontalMultiLevelHierarchy"/>
    <dgm:cxn modelId="{6A424736-4999-4B95-9528-9BD95EE70073}" type="presOf" srcId="{4AC4D9CC-D782-4A05-B7D7-675EE7791391}" destId="{7D545132-A90B-4EB6-9D46-80ADE4A410B9}" srcOrd="0" destOrd="0" presId="urn:microsoft.com/office/officeart/2008/layout/HorizontalMultiLevelHierarchy"/>
    <dgm:cxn modelId="{6359273A-2F16-48ED-8CD0-085D9E1164C0}" type="presOf" srcId="{6C3C4528-A996-43B8-95A8-0FE5E8F4D3E0}" destId="{91FC491B-1962-436F-B63C-A39514D57E50}" srcOrd="0" destOrd="0" presId="urn:microsoft.com/office/officeart/2008/layout/HorizontalMultiLevelHierarchy"/>
    <dgm:cxn modelId="{73E0BAF6-D348-4D3C-A5C1-FD54C9E3DEE1}" srcId="{638EA882-A711-4001-8CC3-7757C1C18D40}" destId="{E9955287-2D34-44FE-B0B5-A76F753D4A84}" srcOrd="0" destOrd="0" parTransId="{2085B868-F992-424E-8932-134F602751E6}" sibTransId="{701C5E3F-3BE7-41E8-8BC3-D950E4B0486D}"/>
    <dgm:cxn modelId="{5FECF750-2E6C-4E5F-9F9C-9E9B83F0F3E1}" srcId="{3F791C40-72BC-4DA0-BBBF-784A3574989A}" destId="{638EA882-A711-4001-8CC3-7757C1C18D40}" srcOrd="0" destOrd="0" parTransId="{6FA6E030-6E7D-46AA-A013-B21E3D1CC8B8}" sibTransId="{FF7917E3-5887-4853-AC5E-3BD228E35BFA}"/>
    <dgm:cxn modelId="{649FD6BE-0EA9-4225-81D9-4D75E076D63B}" type="presOf" srcId="{638EA882-A711-4001-8CC3-7757C1C18D40}" destId="{906B43F7-451F-4A68-BDBC-A183204F1E91}" srcOrd="0" destOrd="0" presId="urn:microsoft.com/office/officeart/2008/layout/HorizontalMultiLevelHierarchy"/>
    <dgm:cxn modelId="{516E3D6D-CDE3-4397-BA0E-4BBFC18AAA85}" type="presOf" srcId="{3F791C40-72BC-4DA0-BBBF-784A3574989A}" destId="{848CD305-E973-4568-A453-D833DB885C5F}" srcOrd="0" destOrd="0" presId="urn:microsoft.com/office/officeart/2008/layout/HorizontalMultiLevelHierarchy"/>
    <dgm:cxn modelId="{91C5B01F-BFA8-4CEE-A8AD-09D16766436D}" type="presOf" srcId="{4AC4D9CC-D782-4A05-B7D7-675EE7791391}" destId="{8D5F1C89-FADE-4D60-B370-557A5CFCD55B}" srcOrd="1" destOrd="0" presId="urn:microsoft.com/office/officeart/2008/layout/HorizontalMultiLevelHierarchy"/>
    <dgm:cxn modelId="{E44334EE-9096-40D5-B3DF-DBC77FC0822B}" type="presOf" srcId="{2085B868-F992-424E-8932-134F602751E6}" destId="{56F7858E-2F85-425E-81FA-FEF065C86362}" srcOrd="0" destOrd="0" presId="urn:microsoft.com/office/officeart/2008/layout/HorizontalMultiLevelHierarchy"/>
    <dgm:cxn modelId="{C1EEA53B-EB37-43C2-A612-23CD3EAAD539}" srcId="{638EA882-A711-4001-8CC3-7757C1C18D40}" destId="{6C3C4528-A996-43B8-95A8-0FE5E8F4D3E0}" srcOrd="1" destOrd="0" parTransId="{4AC4D9CC-D782-4A05-B7D7-675EE7791391}" sibTransId="{D1341D94-5146-4FC2-91FB-FA21505BDF8E}"/>
    <dgm:cxn modelId="{1C743E73-0B45-4188-945F-3BF989A32317}" type="presParOf" srcId="{848CD305-E973-4568-A453-D833DB885C5F}" destId="{8A591D0F-EEAA-489D-8726-ED2174A0B2DD}" srcOrd="0" destOrd="0" presId="urn:microsoft.com/office/officeart/2008/layout/HorizontalMultiLevelHierarchy"/>
    <dgm:cxn modelId="{D02DBF07-2E06-4610-B4DB-52B82D8CD58C}" type="presParOf" srcId="{8A591D0F-EEAA-489D-8726-ED2174A0B2DD}" destId="{906B43F7-451F-4A68-BDBC-A183204F1E91}" srcOrd="0" destOrd="0" presId="urn:microsoft.com/office/officeart/2008/layout/HorizontalMultiLevelHierarchy"/>
    <dgm:cxn modelId="{FAEC83A2-E6EE-482D-A636-985BD56EC6E5}" type="presParOf" srcId="{8A591D0F-EEAA-489D-8726-ED2174A0B2DD}" destId="{7F8B4D53-27E0-4026-9157-9B819037A6FE}" srcOrd="1" destOrd="0" presId="urn:microsoft.com/office/officeart/2008/layout/HorizontalMultiLevelHierarchy"/>
    <dgm:cxn modelId="{44A62E7C-0C5F-4242-AB9E-83BEACD6BCD5}" type="presParOf" srcId="{7F8B4D53-27E0-4026-9157-9B819037A6FE}" destId="{56F7858E-2F85-425E-81FA-FEF065C86362}" srcOrd="0" destOrd="0" presId="urn:microsoft.com/office/officeart/2008/layout/HorizontalMultiLevelHierarchy"/>
    <dgm:cxn modelId="{D2C3D88C-EA2F-40BA-AA05-1AE446B4876E}" type="presParOf" srcId="{56F7858E-2F85-425E-81FA-FEF065C86362}" destId="{D7D7E398-EE9A-476E-9E22-4747E1C0DAD2}" srcOrd="0" destOrd="0" presId="urn:microsoft.com/office/officeart/2008/layout/HorizontalMultiLevelHierarchy"/>
    <dgm:cxn modelId="{7C94D80B-5762-4CB2-A619-3F7C04C09EFD}" type="presParOf" srcId="{7F8B4D53-27E0-4026-9157-9B819037A6FE}" destId="{46F2516A-2547-4D80-94B8-C31DF7A11802}" srcOrd="1" destOrd="0" presId="urn:microsoft.com/office/officeart/2008/layout/HorizontalMultiLevelHierarchy"/>
    <dgm:cxn modelId="{7003ADC6-13B1-4083-AB9F-3C3868DB630B}" type="presParOf" srcId="{46F2516A-2547-4D80-94B8-C31DF7A11802}" destId="{2AD53481-61A4-4CF2-B97D-CE61B03CE405}" srcOrd="0" destOrd="0" presId="urn:microsoft.com/office/officeart/2008/layout/HorizontalMultiLevelHierarchy"/>
    <dgm:cxn modelId="{DAE3D85D-FEE8-4F7E-8F74-87653D927D5E}" type="presParOf" srcId="{46F2516A-2547-4D80-94B8-C31DF7A11802}" destId="{A9C093FF-84A3-4DEC-8029-5FBE4C92DB95}" srcOrd="1" destOrd="0" presId="urn:microsoft.com/office/officeart/2008/layout/HorizontalMultiLevelHierarchy"/>
    <dgm:cxn modelId="{F83237F5-C203-4890-851A-2355D6306F31}" type="presParOf" srcId="{7F8B4D53-27E0-4026-9157-9B819037A6FE}" destId="{7D545132-A90B-4EB6-9D46-80ADE4A410B9}" srcOrd="2" destOrd="0" presId="urn:microsoft.com/office/officeart/2008/layout/HorizontalMultiLevelHierarchy"/>
    <dgm:cxn modelId="{873DB9E6-E13A-4E72-9473-D4B352E96DA3}" type="presParOf" srcId="{7D545132-A90B-4EB6-9D46-80ADE4A410B9}" destId="{8D5F1C89-FADE-4D60-B370-557A5CFCD55B}" srcOrd="0" destOrd="0" presId="urn:microsoft.com/office/officeart/2008/layout/HorizontalMultiLevelHierarchy"/>
    <dgm:cxn modelId="{19B8C43C-AA8D-4AEC-9645-E1724AC36BA4}" type="presParOf" srcId="{7F8B4D53-27E0-4026-9157-9B819037A6FE}" destId="{8D738669-15E1-4513-9C91-0F5ECA7042BD}" srcOrd="3" destOrd="0" presId="urn:microsoft.com/office/officeart/2008/layout/HorizontalMultiLevelHierarchy"/>
    <dgm:cxn modelId="{5278CBD1-641A-427D-AA27-83D838A1F856}" type="presParOf" srcId="{8D738669-15E1-4513-9C91-0F5ECA7042BD}" destId="{91FC491B-1962-436F-B63C-A39514D57E50}" srcOrd="0" destOrd="0" presId="urn:microsoft.com/office/officeart/2008/layout/HorizontalMultiLevelHierarchy"/>
    <dgm:cxn modelId="{A9C0E51A-030B-4D51-A409-7EF705B2EDE9}" type="presParOf" srcId="{8D738669-15E1-4513-9C91-0F5ECA7042BD}" destId="{3452C5B4-DAFF-443B-99D1-E8985C89F63A}"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791C40-72BC-4DA0-BBBF-784A3574989A}"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638EA882-A711-4001-8CC3-7757C1C18D40}">
      <dgm:prSet phldrT="[文本]" custT="1"/>
      <dgm:spPr/>
      <dgm:t>
        <a:bodyPr vert="vert"/>
        <a:lstStyle/>
        <a:p>
          <a:r>
            <a:rPr lang="zh-CN" altLang="en-US" sz="2800" dirty="0" smtClean="0"/>
            <a:t>度量方法</a:t>
          </a:r>
          <a:endParaRPr lang="zh-CN" altLang="en-US" sz="2800" dirty="0"/>
        </a:p>
      </dgm:t>
    </dgm:pt>
    <dgm:pt modelId="{6FA6E030-6E7D-46AA-A013-B21E3D1CC8B8}" type="parTrans" cxnId="{5FECF750-2E6C-4E5F-9F9C-9E9B83F0F3E1}">
      <dgm:prSet/>
      <dgm:spPr/>
      <dgm:t>
        <a:bodyPr/>
        <a:lstStyle/>
        <a:p>
          <a:endParaRPr lang="zh-CN" altLang="en-US"/>
        </a:p>
      </dgm:t>
    </dgm:pt>
    <dgm:pt modelId="{FF7917E3-5887-4853-AC5E-3BD228E35BFA}" type="sibTrans" cxnId="{5FECF750-2E6C-4E5F-9F9C-9E9B83F0F3E1}">
      <dgm:prSet/>
      <dgm:spPr/>
      <dgm:t>
        <a:bodyPr/>
        <a:lstStyle/>
        <a:p>
          <a:endParaRPr lang="zh-CN" altLang="en-US"/>
        </a:p>
      </dgm:t>
    </dgm:pt>
    <dgm:pt modelId="{E9955287-2D34-44FE-B0B5-A76F753D4A84}">
      <dgm:prSet phldrT="[文本]" custT="1"/>
      <dgm:spPr/>
      <dgm:t>
        <a:bodyPr/>
        <a:lstStyle/>
        <a:p>
          <a:r>
            <a:rPr lang="zh-CN" altLang="en-US" sz="2400" dirty="0" smtClean="0"/>
            <a:t>简单加总法</a:t>
          </a:r>
          <a:endParaRPr lang="zh-CN" altLang="en-US" sz="2400" dirty="0"/>
        </a:p>
      </dgm:t>
    </dgm:pt>
    <dgm:pt modelId="{2085B868-F992-424E-8932-134F602751E6}" type="parTrans" cxnId="{73E0BAF6-D348-4D3C-A5C1-FD54C9E3DEE1}">
      <dgm:prSet/>
      <dgm:spPr/>
      <dgm:t>
        <a:bodyPr/>
        <a:lstStyle/>
        <a:p>
          <a:endParaRPr lang="zh-CN" altLang="en-US"/>
        </a:p>
      </dgm:t>
    </dgm:pt>
    <dgm:pt modelId="{701C5E3F-3BE7-41E8-8BC3-D950E4B0486D}" type="sibTrans" cxnId="{73E0BAF6-D348-4D3C-A5C1-FD54C9E3DEE1}">
      <dgm:prSet/>
      <dgm:spPr/>
      <dgm:t>
        <a:bodyPr/>
        <a:lstStyle/>
        <a:p>
          <a:endParaRPr lang="zh-CN" altLang="en-US"/>
        </a:p>
      </dgm:t>
    </dgm:pt>
    <dgm:pt modelId="{6C3C4528-A996-43B8-95A8-0FE5E8F4D3E0}">
      <dgm:prSet phldrT="[文本]" custT="1"/>
      <dgm:spPr/>
      <dgm:t>
        <a:bodyPr/>
        <a:lstStyle/>
        <a:p>
          <a:r>
            <a:rPr lang="zh-CN" altLang="en-US" sz="2400" dirty="0" smtClean="0"/>
            <a:t>加权汇总法</a:t>
          </a:r>
          <a:endParaRPr lang="zh-CN" altLang="en-US" sz="2400" dirty="0"/>
        </a:p>
      </dgm:t>
    </dgm:pt>
    <dgm:pt modelId="{4AC4D9CC-D782-4A05-B7D7-675EE7791391}" type="parTrans" cxnId="{C1EEA53B-EB37-43C2-A612-23CD3EAAD539}">
      <dgm:prSet/>
      <dgm:spPr/>
      <dgm:t>
        <a:bodyPr/>
        <a:lstStyle/>
        <a:p>
          <a:endParaRPr lang="zh-CN" altLang="en-US"/>
        </a:p>
      </dgm:t>
    </dgm:pt>
    <dgm:pt modelId="{D1341D94-5146-4FC2-91FB-FA21505BDF8E}" type="sibTrans" cxnId="{C1EEA53B-EB37-43C2-A612-23CD3EAAD539}">
      <dgm:prSet/>
      <dgm:spPr/>
      <dgm:t>
        <a:bodyPr/>
        <a:lstStyle/>
        <a:p>
          <a:endParaRPr lang="zh-CN" altLang="en-US"/>
        </a:p>
      </dgm:t>
    </dgm:pt>
    <dgm:pt modelId="{848CD305-E973-4568-A453-D833DB885C5F}" type="pres">
      <dgm:prSet presAssocID="{3F791C40-72BC-4DA0-BBBF-784A3574989A}" presName="Name0" presStyleCnt="0">
        <dgm:presLayoutVars>
          <dgm:chPref val="1"/>
          <dgm:dir/>
          <dgm:animOne val="branch"/>
          <dgm:animLvl val="lvl"/>
          <dgm:resizeHandles val="exact"/>
        </dgm:presLayoutVars>
      </dgm:prSet>
      <dgm:spPr/>
      <dgm:t>
        <a:bodyPr/>
        <a:lstStyle/>
        <a:p>
          <a:endParaRPr lang="zh-CN" altLang="en-US"/>
        </a:p>
      </dgm:t>
    </dgm:pt>
    <dgm:pt modelId="{8A591D0F-EEAA-489D-8726-ED2174A0B2DD}" type="pres">
      <dgm:prSet presAssocID="{638EA882-A711-4001-8CC3-7757C1C18D40}" presName="root1" presStyleCnt="0"/>
      <dgm:spPr/>
    </dgm:pt>
    <dgm:pt modelId="{906B43F7-451F-4A68-BDBC-A183204F1E91}" type="pres">
      <dgm:prSet presAssocID="{638EA882-A711-4001-8CC3-7757C1C18D40}" presName="LevelOneTextNode" presStyleLbl="node0" presStyleIdx="0" presStyleCnt="1" custScaleY="51542">
        <dgm:presLayoutVars>
          <dgm:chPref val="3"/>
        </dgm:presLayoutVars>
      </dgm:prSet>
      <dgm:spPr/>
      <dgm:t>
        <a:bodyPr/>
        <a:lstStyle/>
        <a:p>
          <a:endParaRPr lang="zh-CN" altLang="en-US"/>
        </a:p>
      </dgm:t>
    </dgm:pt>
    <dgm:pt modelId="{7F8B4D53-27E0-4026-9157-9B819037A6FE}" type="pres">
      <dgm:prSet presAssocID="{638EA882-A711-4001-8CC3-7757C1C18D40}" presName="level2hierChild" presStyleCnt="0"/>
      <dgm:spPr/>
    </dgm:pt>
    <dgm:pt modelId="{56F7858E-2F85-425E-81FA-FEF065C86362}" type="pres">
      <dgm:prSet presAssocID="{2085B868-F992-424E-8932-134F602751E6}" presName="conn2-1" presStyleLbl="parChTrans1D2" presStyleIdx="0" presStyleCnt="2"/>
      <dgm:spPr/>
      <dgm:t>
        <a:bodyPr/>
        <a:lstStyle/>
        <a:p>
          <a:endParaRPr lang="zh-CN" altLang="en-US"/>
        </a:p>
      </dgm:t>
    </dgm:pt>
    <dgm:pt modelId="{D7D7E398-EE9A-476E-9E22-4747E1C0DAD2}" type="pres">
      <dgm:prSet presAssocID="{2085B868-F992-424E-8932-134F602751E6}" presName="connTx" presStyleLbl="parChTrans1D2" presStyleIdx="0" presStyleCnt="2"/>
      <dgm:spPr/>
      <dgm:t>
        <a:bodyPr/>
        <a:lstStyle/>
        <a:p>
          <a:endParaRPr lang="zh-CN" altLang="en-US"/>
        </a:p>
      </dgm:t>
    </dgm:pt>
    <dgm:pt modelId="{46F2516A-2547-4D80-94B8-C31DF7A11802}" type="pres">
      <dgm:prSet presAssocID="{E9955287-2D34-44FE-B0B5-A76F753D4A84}" presName="root2" presStyleCnt="0"/>
      <dgm:spPr/>
    </dgm:pt>
    <dgm:pt modelId="{2AD53481-61A4-4CF2-B97D-CE61B03CE405}" type="pres">
      <dgm:prSet presAssocID="{E9955287-2D34-44FE-B0B5-A76F753D4A84}" presName="LevelTwoTextNode" presStyleLbl="node2" presStyleIdx="0" presStyleCnt="2" custLinFactNeighborY="-28680">
        <dgm:presLayoutVars>
          <dgm:chPref val="3"/>
        </dgm:presLayoutVars>
      </dgm:prSet>
      <dgm:spPr/>
      <dgm:t>
        <a:bodyPr/>
        <a:lstStyle/>
        <a:p>
          <a:endParaRPr lang="zh-CN" altLang="en-US"/>
        </a:p>
      </dgm:t>
    </dgm:pt>
    <dgm:pt modelId="{A9C093FF-84A3-4DEC-8029-5FBE4C92DB95}" type="pres">
      <dgm:prSet presAssocID="{E9955287-2D34-44FE-B0B5-A76F753D4A84}" presName="level3hierChild" presStyleCnt="0"/>
      <dgm:spPr/>
    </dgm:pt>
    <dgm:pt modelId="{7D545132-A90B-4EB6-9D46-80ADE4A410B9}" type="pres">
      <dgm:prSet presAssocID="{4AC4D9CC-D782-4A05-B7D7-675EE7791391}" presName="conn2-1" presStyleLbl="parChTrans1D2" presStyleIdx="1" presStyleCnt="2"/>
      <dgm:spPr/>
      <dgm:t>
        <a:bodyPr/>
        <a:lstStyle/>
        <a:p>
          <a:endParaRPr lang="zh-CN" altLang="en-US"/>
        </a:p>
      </dgm:t>
    </dgm:pt>
    <dgm:pt modelId="{8D5F1C89-FADE-4D60-B370-557A5CFCD55B}" type="pres">
      <dgm:prSet presAssocID="{4AC4D9CC-D782-4A05-B7D7-675EE7791391}" presName="connTx" presStyleLbl="parChTrans1D2" presStyleIdx="1" presStyleCnt="2"/>
      <dgm:spPr/>
      <dgm:t>
        <a:bodyPr/>
        <a:lstStyle/>
        <a:p>
          <a:endParaRPr lang="zh-CN" altLang="en-US"/>
        </a:p>
      </dgm:t>
    </dgm:pt>
    <dgm:pt modelId="{8D738669-15E1-4513-9C91-0F5ECA7042BD}" type="pres">
      <dgm:prSet presAssocID="{6C3C4528-A996-43B8-95A8-0FE5E8F4D3E0}" presName="root2" presStyleCnt="0"/>
      <dgm:spPr/>
    </dgm:pt>
    <dgm:pt modelId="{91FC491B-1962-436F-B63C-A39514D57E50}" type="pres">
      <dgm:prSet presAssocID="{6C3C4528-A996-43B8-95A8-0FE5E8F4D3E0}" presName="LevelTwoTextNode" presStyleLbl="node2" presStyleIdx="1" presStyleCnt="2" custLinFactNeighborX="-282" custLinFactNeighborY="24167">
        <dgm:presLayoutVars>
          <dgm:chPref val="3"/>
        </dgm:presLayoutVars>
      </dgm:prSet>
      <dgm:spPr/>
      <dgm:t>
        <a:bodyPr/>
        <a:lstStyle/>
        <a:p>
          <a:endParaRPr lang="zh-CN" altLang="en-US"/>
        </a:p>
      </dgm:t>
    </dgm:pt>
    <dgm:pt modelId="{3452C5B4-DAFF-443B-99D1-E8985C89F63A}" type="pres">
      <dgm:prSet presAssocID="{6C3C4528-A996-43B8-95A8-0FE5E8F4D3E0}" presName="level3hierChild" presStyleCnt="0"/>
      <dgm:spPr/>
    </dgm:pt>
  </dgm:ptLst>
  <dgm:cxnLst>
    <dgm:cxn modelId="{019BE2EB-1ED0-4DEF-8D12-D5F1BD6AAE1D}" type="presOf" srcId="{638EA882-A711-4001-8CC3-7757C1C18D40}" destId="{906B43F7-451F-4A68-BDBC-A183204F1E91}" srcOrd="0" destOrd="0" presId="urn:microsoft.com/office/officeart/2008/layout/HorizontalMultiLevelHierarchy"/>
    <dgm:cxn modelId="{5FEF0D11-AF90-4DC2-AA71-39767E336AB0}" type="presOf" srcId="{2085B868-F992-424E-8932-134F602751E6}" destId="{D7D7E398-EE9A-476E-9E22-4747E1C0DAD2}" srcOrd="1" destOrd="0" presId="urn:microsoft.com/office/officeart/2008/layout/HorizontalMultiLevelHierarchy"/>
    <dgm:cxn modelId="{91B2CC3B-7077-49E7-BB52-EEB3A849A1E0}" type="presOf" srcId="{4AC4D9CC-D782-4A05-B7D7-675EE7791391}" destId="{7D545132-A90B-4EB6-9D46-80ADE4A410B9}" srcOrd="0" destOrd="0" presId="urn:microsoft.com/office/officeart/2008/layout/HorizontalMultiLevelHierarchy"/>
    <dgm:cxn modelId="{73E0BAF6-D348-4D3C-A5C1-FD54C9E3DEE1}" srcId="{638EA882-A711-4001-8CC3-7757C1C18D40}" destId="{E9955287-2D34-44FE-B0B5-A76F753D4A84}" srcOrd="0" destOrd="0" parTransId="{2085B868-F992-424E-8932-134F602751E6}" sibTransId="{701C5E3F-3BE7-41E8-8BC3-D950E4B0486D}"/>
    <dgm:cxn modelId="{5FECF750-2E6C-4E5F-9F9C-9E9B83F0F3E1}" srcId="{3F791C40-72BC-4DA0-BBBF-784A3574989A}" destId="{638EA882-A711-4001-8CC3-7757C1C18D40}" srcOrd="0" destOrd="0" parTransId="{6FA6E030-6E7D-46AA-A013-B21E3D1CC8B8}" sibTransId="{FF7917E3-5887-4853-AC5E-3BD228E35BFA}"/>
    <dgm:cxn modelId="{EEBC9D4C-9FE7-451A-A5D2-25EBD0B80D65}" type="presOf" srcId="{2085B868-F992-424E-8932-134F602751E6}" destId="{56F7858E-2F85-425E-81FA-FEF065C86362}" srcOrd="0" destOrd="0" presId="urn:microsoft.com/office/officeart/2008/layout/HorizontalMultiLevelHierarchy"/>
    <dgm:cxn modelId="{2F30E2C2-F75A-4A68-89A2-5A076BF23DCD}" type="presOf" srcId="{3F791C40-72BC-4DA0-BBBF-784A3574989A}" destId="{848CD305-E973-4568-A453-D833DB885C5F}" srcOrd="0" destOrd="0" presId="urn:microsoft.com/office/officeart/2008/layout/HorizontalMultiLevelHierarchy"/>
    <dgm:cxn modelId="{6926FA42-DEB7-4920-A43D-B38E58B8E425}" type="presOf" srcId="{E9955287-2D34-44FE-B0B5-A76F753D4A84}" destId="{2AD53481-61A4-4CF2-B97D-CE61B03CE405}" srcOrd="0" destOrd="0" presId="urn:microsoft.com/office/officeart/2008/layout/HorizontalMultiLevelHierarchy"/>
    <dgm:cxn modelId="{C1EEA53B-EB37-43C2-A612-23CD3EAAD539}" srcId="{638EA882-A711-4001-8CC3-7757C1C18D40}" destId="{6C3C4528-A996-43B8-95A8-0FE5E8F4D3E0}" srcOrd="1" destOrd="0" parTransId="{4AC4D9CC-D782-4A05-B7D7-675EE7791391}" sibTransId="{D1341D94-5146-4FC2-91FB-FA21505BDF8E}"/>
    <dgm:cxn modelId="{F4BFCD86-4F41-4D92-8979-0904B669C7E0}" type="presOf" srcId="{6C3C4528-A996-43B8-95A8-0FE5E8F4D3E0}" destId="{91FC491B-1962-436F-B63C-A39514D57E50}" srcOrd="0" destOrd="0" presId="urn:microsoft.com/office/officeart/2008/layout/HorizontalMultiLevelHierarchy"/>
    <dgm:cxn modelId="{708DADA0-BFAE-4BFF-9367-3E40218CE009}" type="presOf" srcId="{4AC4D9CC-D782-4A05-B7D7-675EE7791391}" destId="{8D5F1C89-FADE-4D60-B370-557A5CFCD55B}" srcOrd="1" destOrd="0" presId="urn:microsoft.com/office/officeart/2008/layout/HorizontalMultiLevelHierarchy"/>
    <dgm:cxn modelId="{9872C89D-1428-4BE0-9B81-22673A4A1555}" type="presParOf" srcId="{848CD305-E973-4568-A453-D833DB885C5F}" destId="{8A591D0F-EEAA-489D-8726-ED2174A0B2DD}" srcOrd="0" destOrd="0" presId="urn:microsoft.com/office/officeart/2008/layout/HorizontalMultiLevelHierarchy"/>
    <dgm:cxn modelId="{87F29F32-3270-4C3C-9D9F-20780B9B52AB}" type="presParOf" srcId="{8A591D0F-EEAA-489D-8726-ED2174A0B2DD}" destId="{906B43F7-451F-4A68-BDBC-A183204F1E91}" srcOrd="0" destOrd="0" presId="urn:microsoft.com/office/officeart/2008/layout/HorizontalMultiLevelHierarchy"/>
    <dgm:cxn modelId="{C94B2895-1C84-4FCC-B20F-A5CACB8D7741}" type="presParOf" srcId="{8A591D0F-EEAA-489D-8726-ED2174A0B2DD}" destId="{7F8B4D53-27E0-4026-9157-9B819037A6FE}" srcOrd="1" destOrd="0" presId="urn:microsoft.com/office/officeart/2008/layout/HorizontalMultiLevelHierarchy"/>
    <dgm:cxn modelId="{0FA850C2-CA99-4005-8985-33840F31DBF5}" type="presParOf" srcId="{7F8B4D53-27E0-4026-9157-9B819037A6FE}" destId="{56F7858E-2F85-425E-81FA-FEF065C86362}" srcOrd="0" destOrd="0" presId="urn:microsoft.com/office/officeart/2008/layout/HorizontalMultiLevelHierarchy"/>
    <dgm:cxn modelId="{31817F9D-86B7-44A5-A9E1-BAEE1B8EE459}" type="presParOf" srcId="{56F7858E-2F85-425E-81FA-FEF065C86362}" destId="{D7D7E398-EE9A-476E-9E22-4747E1C0DAD2}" srcOrd="0" destOrd="0" presId="urn:microsoft.com/office/officeart/2008/layout/HorizontalMultiLevelHierarchy"/>
    <dgm:cxn modelId="{7A94F92D-C4FA-40F1-94F1-E631AC0C61D1}" type="presParOf" srcId="{7F8B4D53-27E0-4026-9157-9B819037A6FE}" destId="{46F2516A-2547-4D80-94B8-C31DF7A11802}" srcOrd="1" destOrd="0" presId="urn:microsoft.com/office/officeart/2008/layout/HorizontalMultiLevelHierarchy"/>
    <dgm:cxn modelId="{C099F4D9-682B-445A-B413-C0D407061B82}" type="presParOf" srcId="{46F2516A-2547-4D80-94B8-C31DF7A11802}" destId="{2AD53481-61A4-4CF2-B97D-CE61B03CE405}" srcOrd="0" destOrd="0" presId="urn:microsoft.com/office/officeart/2008/layout/HorizontalMultiLevelHierarchy"/>
    <dgm:cxn modelId="{28B8965E-AFDA-46F3-A445-BF7D96E01A20}" type="presParOf" srcId="{46F2516A-2547-4D80-94B8-C31DF7A11802}" destId="{A9C093FF-84A3-4DEC-8029-5FBE4C92DB95}" srcOrd="1" destOrd="0" presId="urn:microsoft.com/office/officeart/2008/layout/HorizontalMultiLevelHierarchy"/>
    <dgm:cxn modelId="{B0A64D1D-2A0A-49C4-9C00-A7E1E3669344}" type="presParOf" srcId="{7F8B4D53-27E0-4026-9157-9B819037A6FE}" destId="{7D545132-A90B-4EB6-9D46-80ADE4A410B9}" srcOrd="2" destOrd="0" presId="urn:microsoft.com/office/officeart/2008/layout/HorizontalMultiLevelHierarchy"/>
    <dgm:cxn modelId="{30B5F7B8-5483-4A07-A966-1F9B2CECC86C}" type="presParOf" srcId="{7D545132-A90B-4EB6-9D46-80ADE4A410B9}" destId="{8D5F1C89-FADE-4D60-B370-557A5CFCD55B}" srcOrd="0" destOrd="0" presId="urn:microsoft.com/office/officeart/2008/layout/HorizontalMultiLevelHierarchy"/>
    <dgm:cxn modelId="{F269D285-2D94-42AF-B26E-7E1B50F4C2C5}" type="presParOf" srcId="{7F8B4D53-27E0-4026-9157-9B819037A6FE}" destId="{8D738669-15E1-4513-9C91-0F5ECA7042BD}" srcOrd="3" destOrd="0" presId="urn:microsoft.com/office/officeart/2008/layout/HorizontalMultiLevelHierarchy"/>
    <dgm:cxn modelId="{6973BFA9-F4F5-42AB-BB16-8558F781E399}" type="presParOf" srcId="{8D738669-15E1-4513-9C91-0F5ECA7042BD}" destId="{91FC491B-1962-436F-B63C-A39514D57E50}" srcOrd="0" destOrd="0" presId="urn:microsoft.com/office/officeart/2008/layout/HorizontalMultiLevelHierarchy"/>
    <dgm:cxn modelId="{6EDAE30B-ABBB-4285-AB7F-D2229B7AEB31}" type="presParOf" srcId="{8D738669-15E1-4513-9C91-0F5ECA7042BD}" destId="{3452C5B4-DAFF-443B-99D1-E8985C89F63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43A3D9-9ACE-4C4D-9376-FBA4BD3EE0D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1585FA4E-4DFF-442C-94B1-7089C154B1E0}">
      <dgm:prSet phldrT="[文本]" custT="1"/>
      <dgm:spPr/>
      <dgm:t>
        <a:bodyPr/>
        <a:lstStyle/>
        <a:p>
          <a:r>
            <a:rPr lang="zh-CN" altLang="en-US" sz="2400" dirty="0" smtClean="0"/>
            <a:t>第一种范围</a:t>
          </a:r>
          <a:endParaRPr lang="zh-CN" altLang="en-US" sz="2400" dirty="0"/>
        </a:p>
      </dgm:t>
    </dgm:pt>
    <dgm:pt modelId="{9C52DBD9-9C55-44F8-A1EF-4C65654D2B04}" type="parTrans" cxnId="{F5F1BB73-5525-47C1-B8E0-0B0264013E10}">
      <dgm:prSet/>
      <dgm:spPr/>
      <dgm:t>
        <a:bodyPr/>
        <a:lstStyle/>
        <a:p>
          <a:endParaRPr lang="zh-CN" altLang="en-US"/>
        </a:p>
      </dgm:t>
    </dgm:pt>
    <dgm:pt modelId="{EAB144BA-5E8A-4097-BAB4-CF5A5DA450CF}" type="sibTrans" cxnId="{F5F1BB73-5525-47C1-B8E0-0B0264013E10}">
      <dgm:prSet/>
      <dgm:spPr/>
      <dgm:t>
        <a:bodyPr/>
        <a:lstStyle/>
        <a:p>
          <a:endParaRPr lang="zh-CN" altLang="en-US"/>
        </a:p>
      </dgm:t>
    </dgm:pt>
    <dgm:pt modelId="{B4E8D556-97A0-4DD1-AB82-C4FA8C70404A}">
      <dgm:prSet phldrT="[文本]" custT="1"/>
      <dgm:spPr/>
      <dgm:t>
        <a:bodyPr/>
        <a:lstStyle/>
        <a:p>
          <a:r>
            <a:rPr lang="zh-CN" altLang="en-US" sz="2000" dirty="0" smtClean="0"/>
            <a:t>只核算金融交易</a:t>
          </a:r>
          <a:endParaRPr lang="zh-CN" altLang="en-US" sz="2000" dirty="0"/>
        </a:p>
      </dgm:t>
    </dgm:pt>
    <dgm:pt modelId="{1030A444-66DD-4571-BDB7-A0DADC96868E}" type="parTrans" cxnId="{C1C276DE-3CA1-4327-B69C-BE41EDDC59DE}">
      <dgm:prSet/>
      <dgm:spPr/>
      <dgm:t>
        <a:bodyPr/>
        <a:lstStyle/>
        <a:p>
          <a:endParaRPr lang="zh-CN" altLang="en-US"/>
        </a:p>
      </dgm:t>
    </dgm:pt>
    <dgm:pt modelId="{4E70E8B3-69C3-4FEF-8980-E88763EA8A5E}" type="sibTrans" cxnId="{C1C276DE-3CA1-4327-B69C-BE41EDDC59DE}">
      <dgm:prSet/>
      <dgm:spPr/>
      <dgm:t>
        <a:bodyPr/>
        <a:lstStyle/>
        <a:p>
          <a:endParaRPr lang="zh-CN" altLang="en-US"/>
        </a:p>
      </dgm:t>
    </dgm:pt>
    <dgm:pt modelId="{3AB57B2A-6222-4705-9F62-B097502EBEE8}">
      <dgm:prSet phldrT="[文本]" custT="1"/>
      <dgm:spPr/>
      <dgm:t>
        <a:bodyPr/>
        <a:lstStyle/>
        <a:p>
          <a:r>
            <a:rPr lang="zh-CN" altLang="en-US" sz="2400" dirty="0" smtClean="0"/>
            <a:t>第二种范围</a:t>
          </a:r>
          <a:endParaRPr lang="zh-CN" altLang="en-US" sz="2400" dirty="0"/>
        </a:p>
      </dgm:t>
    </dgm:pt>
    <dgm:pt modelId="{71DEB66E-BC81-44D6-B6C3-136D36EFEC64}" type="parTrans" cxnId="{BC757BB5-C698-45CD-934D-48ACB46C2CC0}">
      <dgm:prSet/>
      <dgm:spPr/>
      <dgm:t>
        <a:bodyPr/>
        <a:lstStyle/>
        <a:p>
          <a:endParaRPr lang="zh-CN" altLang="en-US"/>
        </a:p>
      </dgm:t>
    </dgm:pt>
    <dgm:pt modelId="{DADFA8BD-3AB1-4241-978A-34B624E088DD}" type="sibTrans" cxnId="{BC757BB5-C698-45CD-934D-48ACB46C2CC0}">
      <dgm:prSet/>
      <dgm:spPr/>
      <dgm:t>
        <a:bodyPr/>
        <a:lstStyle/>
        <a:p>
          <a:endParaRPr lang="zh-CN" altLang="en-US"/>
        </a:p>
      </dgm:t>
    </dgm:pt>
    <dgm:pt modelId="{ADD81D7D-C3B2-44AE-9330-0E6129744B59}">
      <dgm:prSet phldrT="[文本]" custT="1"/>
      <dgm:spPr/>
      <dgm:t>
        <a:bodyPr/>
        <a:lstStyle/>
        <a:p>
          <a:r>
            <a:rPr lang="zh-CN" altLang="en-US" sz="1800" dirty="0" smtClean="0"/>
            <a:t>除金融交易外，核算范围还包括总储蓄和资本形成总额，在一定程度上把资金流量表和其他核算联系起来</a:t>
          </a:r>
          <a:endParaRPr lang="zh-CN" altLang="en-US" sz="1800" dirty="0"/>
        </a:p>
      </dgm:t>
    </dgm:pt>
    <dgm:pt modelId="{D8A75C55-5641-4DA8-A732-F75320671FFF}" type="parTrans" cxnId="{78DDB35E-CE86-4D92-B1C9-23844D05BD83}">
      <dgm:prSet/>
      <dgm:spPr/>
      <dgm:t>
        <a:bodyPr/>
        <a:lstStyle/>
        <a:p>
          <a:endParaRPr lang="zh-CN" altLang="en-US"/>
        </a:p>
      </dgm:t>
    </dgm:pt>
    <dgm:pt modelId="{2FF7A938-50B2-420B-8D94-C9E9A298E909}" type="sibTrans" cxnId="{78DDB35E-CE86-4D92-B1C9-23844D05BD83}">
      <dgm:prSet/>
      <dgm:spPr/>
      <dgm:t>
        <a:bodyPr/>
        <a:lstStyle/>
        <a:p>
          <a:endParaRPr lang="zh-CN" altLang="en-US"/>
        </a:p>
      </dgm:t>
    </dgm:pt>
    <dgm:pt modelId="{DDD622E0-9C22-4CDB-930E-7A7BF335BF36}">
      <dgm:prSet phldrT="[文本]" custT="1"/>
      <dgm:spPr/>
      <dgm:t>
        <a:bodyPr/>
        <a:lstStyle/>
        <a:p>
          <a:r>
            <a:rPr lang="zh-CN" altLang="en-US" sz="2400" dirty="0" smtClean="0"/>
            <a:t>第三种范围</a:t>
          </a:r>
          <a:endParaRPr lang="zh-CN" altLang="en-US" sz="2400" dirty="0"/>
        </a:p>
      </dgm:t>
    </dgm:pt>
    <dgm:pt modelId="{7A52EFB7-1159-4C32-94A5-C89A5D236304}" type="parTrans" cxnId="{B51399D6-301B-4764-9C57-3D0D3E41D6DB}">
      <dgm:prSet/>
      <dgm:spPr/>
      <dgm:t>
        <a:bodyPr/>
        <a:lstStyle/>
        <a:p>
          <a:endParaRPr lang="zh-CN" altLang="en-US"/>
        </a:p>
      </dgm:t>
    </dgm:pt>
    <dgm:pt modelId="{735A8E32-FB7B-4585-AA2D-756C37CA3DAA}" type="sibTrans" cxnId="{B51399D6-301B-4764-9C57-3D0D3E41D6DB}">
      <dgm:prSet/>
      <dgm:spPr/>
      <dgm:t>
        <a:bodyPr/>
        <a:lstStyle/>
        <a:p>
          <a:endParaRPr lang="zh-CN" altLang="en-US"/>
        </a:p>
      </dgm:t>
    </dgm:pt>
    <dgm:pt modelId="{5802CDDF-E9EC-47AB-B8A9-6F6929B769DC}">
      <dgm:prSet phldrT="[文本]" custT="1"/>
      <dgm:spPr/>
      <dgm:t>
        <a:bodyPr/>
        <a:lstStyle/>
        <a:p>
          <a:pPr algn="just"/>
          <a:r>
            <a:rPr lang="zh-CN" altLang="en-US" sz="1800" dirty="0" smtClean="0"/>
            <a:t>以</a:t>
          </a:r>
          <a:r>
            <a:rPr lang="en-US" altLang="zh-CN" sz="1800" dirty="0" smtClean="0"/>
            <a:t>GDP</a:t>
          </a:r>
          <a:r>
            <a:rPr lang="zh-CN" altLang="en-US" sz="1800" dirty="0" smtClean="0"/>
            <a:t>作为核算的初始流量，不仅包括金融交易，也包括实物交易</a:t>
          </a:r>
          <a:endParaRPr lang="zh-CN" altLang="en-US" sz="1800" dirty="0"/>
        </a:p>
      </dgm:t>
    </dgm:pt>
    <dgm:pt modelId="{9C03060C-86CC-4D2D-879F-CBC68860CEFA}" type="parTrans" cxnId="{0D0DCF52-C93E-40E2-A8F0-94F0E992618C}">
      <dgm:prSet/>
      <dgm:spPr/>
      <dgm:t>
        <a:bodyPr/>
        <a:lstStyle/>
        <a:p>
          <a:endParaRPr lang="zh-CN" altLang="en-US"/>
        </a:p>
      </dgm:t>
    </dgm:pt>
    <dgm:pt modelId="{1D2D710C-2B70-46EB-979A-80F18E94CE13}" type="sibTrans" cxnId="{0D0DCF52-C93E-40E2-A8F0-94F0E992618C}">
      <dgm:prSet/>
      <dgm:spPr/>
      <dgm:t>
        <a:bodyPr/>
        <a:lstStyle/>
        <a:p>
          <a:endParaRPr lang="zh-CN" altLang="en-US"/>
        </a:p>
      </dgm:t>
    </dgm:pt>
    <dgm:pt modelId="{4AFB3028-512E-498A-9208-CB96F1A0F6B6}" type="pres">
      <dgm:prSet presAssocID="{E943A3D9-9ACE-4C4D-9376-FBA4BD3EE0DC}" presName="Name0" presStyleCnt="0">
        <dgm:presLayoutVars>
          <dgm:dir/>
          <dgm:animLvl val="lvl"/>
          <dgm:resizeHandles val="exact"/>
        </dgm:presLayoutVars>
      </dgm:prSet>
      <dgm:spPr/>
    </dgm:pt>
    <dgm:pt modelId="{E3652D2A-76F2-48EE-A99A-A0F934A87B35}" type="pres">
      <dgm:prSet presAssocID="{1585FA4E-4DFF-442C-94B1-7089C154B1E0}" presName="composite" presStyleCnt="0"/>
      <dgm:spPr/>
    </dgm:pt>
    <dgm:pt modelId="{B9DC97F4-2906-4AF9-AB62-4282A0040F51}" type="pres">
      <dgm:prSet presAssocID="{1585FA4E-4DFF-442C-94B1-7089C154B1E0}" presName="parTx" presStyleLbl="alignNode1" presStyleIdx="0" presStyleCnt="3">
        <dgm:presLayoutVars>
          <dgm:chMax val="0"/>
          <dgm:chPref val="0"/>
          <dgm:bulletEnabled val="1"/>
        </dgm:presLayoutVars>
      </dgm:prSet>
      <dgm:spPr/>
    </dgm:pt>
    <dgm:pt modelId="{5BCF0A5B-9135-42D8-B1F8-A8F12EFFDD72}" type="pres">
      <dgm:prSet presAssocID="{1585FA4E-4DFF-442C-94B1-7089C154B1E0}" presName="desTx" presStyleLbl="alignAccFollowNode1" presStyleIdx="0" presStyleCnt="3">
        <dgm:presLayoutVars>
          <dgm:bulletEnabled val="1"/>
        </dgm:presLayoutVars>
      </dgm:prSet>
      <dgm:spPr/>
      <dgm:t>
        <a:bodyPr/>
        <a:lstStyle/>
        <a:p>
          <a:endParaRPr lang="zh-CN" altLang="en-US"/>
        </a:p>
      </dgm:t>
    </dgm:pt>
    <dgm:pt modelId="{4C2262AB-3EA5-4384-A164-02174BE3ED22}" type="pres">
      <dgm:prSet presAssocID="{EAB144BA-5E8A-4097-BAB4-CF5A5DA450CF}" presName="space" presStyleCnt="0"/>
      <dgm:spPr/>
    </dgm:pt>
    <dgm:pt modelId="{9F54A437-5C37-4066-B170-F96D39963B70}" type="pres">
      <dgm:prSet presAssocID="{3AB57B2A-6222-4705-9F62-B097502EBEE8}" presName="composite" presStyleCnt="0"/>
      <dgm:spPr/>
    </dgm:pt>
    <dgm:pt modelId="{A833E0DB-330E-4A39-8984-25C422BA3E46}" type="pres">
      <dgm:prSet presAssocID="{3AB57B2A-6222-4705-9F62-B097502EBEE8}" presName="parTx" presStyleLbl="alignNode1" presStyleIdx="1" presStyleCnt="3">
        <dgm:presLayoutVars>
          <dgm:chMax val="0"/>
          <dgm:chPref val="0"/>
          <dgm:bulletEnabled val="1"/>
        </dgm:presLayoutVars>
      </dgm:prSet>
      <dgm:spPr/>
      <dgm:t>
        <a:bodyPr/>
        <a:lstStyle/>
        <a:p>
          <a:endParaRPr lang="zh-CN" altLang="en-US"/>
        </a:p>
      </dgm:t>
    </dgm:pt>
    <dgm:pt modelId="{73833E10-DFBC-430C-BBCB-B666F882D055}" type="pres">
      <dgm:prSet presAssocID="{3AB57B2A-6222-4705-9F62-B097502EBEE8}" presName="desTx" presStyleLbl="alignAccFollowNode1" presStyleIdx="1" presStyleCnt="3">
        <dgm:presLayoutVars>
          <dgm:bulletEnabled val="1"/>
        </dgm:presLayoutVars>
      </dgm:prSet>
      <dgm:spPr/>
      <dgm:t>
        <a:bodyPr/>
        <a:lstStyle/>
        <a:p>
          <a:endParaRPr lang="zh-CN" altLang="en-US"/>
        </a:p>
      </dgm:t>
    </dgm:pt>
    <dgm:pt modelId="{372E25C9-EC44-4BF7-B744-F43AA3BD0AF6}" type="pres">
      <dgm:prSet presAssocID="{DADFA8BD-3AB1-4241-978A-34B624E088DD}" presName="space" presStyleCnt="0"/>
      <dgm:spPr/>
    </dgm:pt>
    <dgm:pt modelId="{80EA803F-40CF-4B67-9364-5CED244D75CD}" type="pres">
      <dgm:prSet presAssocID="{DDD622E0-9C22-4CDB-930E-7A7BF335BF36}" presName="composite" presStyleCnt="0"/>
      <dgm:spPr/>
    </dgm:pt>
    <dgm:pt modelId="{392B63B1-CD0B-4ECB-A028-6F83CFA2F1F7}" type="pres">
      <dgm:prSet presAssocID="{DDD622E0-9C22-4CDB-930E-7A7BF335BF36}" presName="parTx" presStyleLbl="alignNode1" presStyleIdx="2" presStyleCnt="3">
        <dgm:presLayoutVars>
          <dgm:chMax val="0"/>
          <dgm:chPref val="0"/>
          <dgm:bulletEnabled val="1"/>
        </dgm:presLayoutVars>
      </dgm:prSet>
      <dgm:spPr/>
      <dgm:t>
        <a:bodyPr/>
        <a:lstStyle/>
        <a:p>
          <a:endParaRPr lang="zh-CN" altLang="en-US"/>
        </a:p>
      </dgm:t>
    </dgm:pt>
    <dgm:pt modelId="{08A621A0-6353-4B13-9A4E-8046A3135A7F}" type="pres">
      <dgm:prSet presAssocID="{DDD622E0-9C22-4CDB-930E-7A7BF335BF36}" presName="desTx" presStyleLbl="alignAccFollowNode1" presStyleIdx="2" presStyleCnt="3">
        <dgm:presLayoutVars>
          <dgm:bulletEnabled val="1"/>
        </dgm:presLayoutVars>
      </dgm:prSet>
      <dgm:spPr/>
      <dgm:t>
        <a:bodyPr/>
        <a:lstStyle/>
        <a:p>
          <a:endParaRPr lang="zh-CN" altLang="en-US"/>
        </a:p>
      </dgm:t>
    </dgm:pt>
  </dgm:ptLst>
  <dgm:cxnLst>
    <dgm:cxn modelId="{0D0DCF52-C93E-40E2-A8F0-94F0E992618C}" srcId="{DDD622E0-9C22-4CDB-930E-7A7BF335BF36}" destId="{5802CDDF-E9EC-47AB-B8A9-6F6929B769DC}" srcOrd="0" destOrd="0" parTransId="{9C03060C-86CC-4D2D-879F-CBC68860CEFA}" sibTransId="{1D2D710C-2B70-46EB-979A-80F18E94CE13}"/>
    <dgm:cxn modelId="{78DDB35E-CE86-4D92-B1C9-23844D05BD83}" srcId="{3AB57B2A-6222-4705-9F62-B097502EBEE8}" destId="{ADD81D7D-C3B2-44AE-9330-0E6129744B59}" srcOrd="0" destOrd="0" parTransId="{D8A75C55-5641-4DA8-A732-F75320671FFF}" sibTransId="{2FF7A938-50B2-420B-8D94-C9E9A298E909}"/>
    <dgm:cxn modelId="{A1D7D806-C266-4E9C-88D6-2B5DAAD5FE64}" type="presOf" srcId="{1585FA4E-4DFF-442C-94B1-7089C154B1E0}" destId="{B9DC97F4-2906-4AF9-AB62-4282A0040F51}" srcOrd="0" destOrd="0" presId="urn:microsoft.com/office/officeart/2005/8/layout/hList1"/>
    <dgm:cxn modelId="{69E48DE1-468E-4CC9-B2B6-E2B1BA3C1477}" type="presOf" srcId="{E943A3D9-9ACE-4C4D-9376-FBA4BD3EE0DC}" destId="{4AFB3028-512E-498A-9208-CB96F1A0F6B6}" srcOrd="0" destOrd="0" presId="urn:microsoft.com/office/officeart/2005/8/layout/hList1"/>
    <dgm:cxn modelId="{BC757BB5-C698-45CD-934D-48ACB46C2CC0}" srcId="{E943A3D9-9ACE-4C4D-9376-FBA4BD3EE0DC}" destId="{3AB57B2A-6222-4705-9F62-B097502EBEE8}" srcOrd="1" destOrd="0" parTransId="{71DEB66E-BC81-44D6-B6C3-136D36EFEC64}" sibTransId="{DADFA8BD-3AB1-4241-978A-34B624E088DD}"/>
    <dgm:cxn modelId="{F445DFF7-B138-491E-AE73-144D99E43053}" type="presOf" srcId="{5802CDDF-E9EC-47AB-B8A9-6F6929B769DC}" destId="{08A621A0-6353-4B13-9A4E-8046A3135A7F}" srcOrd="0" destOrd="0" presId="urn:microsoft.com/office/officeart/2005/8/layout/hList1"/>
    <dgm:cxn modelId="{1F36122A-AC4B-434A-B3A0-7BB4FDD7137E}" type="presOf" srcId="{ADD81D7D-C3B2-44AE-9330-0E6129744B59}" destId="{73833E10-DFBC-430C-BBCB-B666F882D055}" srcOrd="0" destOrd="0" presId="urn:microsoft.com/office/officeart/2005/8/layout/hList1"/>
    <dgm:cxn modelId="{C6E295DD-318A-471D-9170-81951D27BBD1}" type="presOf" srcId="{3AB57B2A-6222-4705-9F62-B097502EBEE8}" destId="{A833E0DB-330E-4A39-8984-25C422BA3E46}" srcOrd="0" destOrd="0" presId="urn:microsoft.com/office/officeart/2005/8/layout/hList1"/>
    <dgm:cxn modelId="{4CF9916A-F180-4DB0-97C5-DE2959626C08}" type="presOf" srcId="{B4E8D556-97A0-4DD1-AB82-C4FA8C70404A}" destId="{5BCF0A5B-9135-42D8-B1F8-A8F12EFFDD72}" srcOrd="0" destOrd="0" presId="urn:microsoft.com/office/officeart/2005/8/layout/hList1"/>
    <dgm:cxn modelId="{F5F1BB73-5525-47C1-B8E0-0B0264013E10}" srcId="{E943A3D9-9ACE-4C4D-9376-FBA4BD3EE0DC}" destId="{1585FA4E-4DFF-442C-94B1-7089C154B1E0}" srcOrd="0" destOrd="0" parTransId="{9C52DBD9-9C55-44F8-A1EF-4C65654D2B04}" sibTransId="{EAB144BA-5E8A-4097-BAB4-CF5A5DA450CF}"/>
    <dgm:cxn modelId="{C1C276DE-3CA1-4327-B69C-BE41EDDC59DE}" srcId="{1585FA4E-4DFF-442C-94B1-7089C154B1E0}" destId="{B4E8D556-97A0-4DD1-AB82-C4FA8C70404A}" srcOrd="0" destOrd="0" parTransId="{1030A444-66DD-4571-BDB7-A0DADC96868E}" sibTransId="{4E70E8B3-69C3-4FEF-8980-E88763EA8A5E}"/>
    <dgm:cxn modelId="{FD62F70F-324D-4243-8E21-6C7929980F27}" type="presOf" srcId="{DDD622E0-9C22-4CDB-930E-7A7BF335BF36}" destId="{392B63B1-CD0B-4ECB-A028-6F83CFA2F1F7}" srcOrd="0" destOrd="0" presId="urn:microsoft.com/office/officeart/2005/8/layout/hList1"/>
    <dgm:cxn modelId="{B51399D6-301B-4764-9C57-3D0D3E41D6DB}" srcId="{E943A3D9-9ACE-4C4D-9376-FBA4BD3EE0DC}" destId="{DDD622E0-9C22-4CDB-930E-7A7BF335BF36}" srcOrd="2" destOrd="0" parTransId="{7A52EFB7-1159-4C32-94A5-C89A5D236304}" sibTransId="{735A8E32-FB7B-4585-AA2D-756C37CA3DAA}"/>
    <dgm:cxn modelId="{0B42FC67-9CBC-48E7-BCC2-AC3A3D16565A}" type="presParOf" srcId="{4AFB3028-512E-498A-9208-CB96F1A0F6B6}" destId="{E3652D2A-76F2-48EE-A99A-A0F934A87B35}" srcOrd="0" destOrd="0" presId="urn:microsoft.com/office/officeart/2005/8/layout/hList1"/>
    <dgm:cxn modelId="{50E8E8AC-13B9-4F7A-8DC6-8DB5F2302310}" type="presParOf" srcId="{E3652D2A-76F2-48EE-A99A-A0F934A87B35}" destId="{B9DC97F4-2906-4AF9-AB62-4282A0040F51}" srcOrd="0" destOrd="0" presId="urn:microsoft.com/office/officeart/2005/8/layout/hList1"/>
    <dgm:cxn modelId="{DA75E934-6646-47EE-8695-9915210B95E9}" type="presParOf" srcId="{E3652D2A-76F2-48EE-A99A-A0F934A87B35}" destId="{5BCF0A5B-9135-42D8-B1F8-A8F12EFFDD72}" srcOrd="1" destOrd="0" presId="urn:microsoft.com/office/officeart/2005/8/layout/hList1"/>
    <dgm:cxn modelId="{92A99D7D-EB21-4DAE-A247-0666CA5B2509}" type="presParOf" srcId="{4AFB3028-512E-498A-9208-CB96F1A0F6B6}" destId="{4C2262AB-3EA5-4384-A164-02174BE3ED22}" srcOrd="1" destOrd="0" presId="urn:microsoft.com/office/officeart/2005/8/layout/hList1"/>
    <dgm:cxn modelId="{1FD7167A-7AEB-4437-B2CE-78DF32511CB5}" type="presParOf" srcId="{4AFB3028-512E-498A-9208-CB96F1A0F6B6}" destId="{9F54A437-5C37-4066-B170-F96D39963B70}" srcOrd="2" destOrd="0" presId="urn:microsoft.com/office/officeart/2005/8/layout/hList1"/>
    <dgm:cxn modelId="{600A4E59-F66F-498C-AB5F-12BADFD1887A}" type="presParOf" srcId="{9F54A437-5C37-4066-B170-F96D39963B70}" destId="{A833E0DB-330E-4A39-8984-25C422BA3E46}" srcOrd="0" destOrd="0" presId="urn:microsoft.com/office/officeart/2005/8/layout/hList1"/>
    <dgm:cxn modelId="{B78B922A-CAAA-4200-9771-7A6419845DA7}" type="presParOf" srcId="{9F54A437-5C37-4066-B170-F96D39963B70}" destId="{73833E10-DFBC-430C-BBCB-B666F882D055}" srcOrd="1" destOrd="0" presId="urn:microsoft.com/office/officeart/2005/8/layout/hList1"/>
    <dgm:cxn modelId="{B33E9CAD-BADB-49C6-ACB9-03E81BF7BF02}" type="presParOf" srcId="{4AFB3028-512E-498A-9208-CB96F1A0F6B6}" destId="{372E25C9-EC44-4BF7-B744-F43AA3BD0AF6}" srcOrd="3" destOrd="0" presId="urn:microsoft.com/office/officeart/2005/8/layout/hList1"/>
    <dgm:cxn modelId="{1041BDAA-0C6F-49F1-8F0D-D4083280D4CE}" type="presParOf" srcId="{4AFB3028-512E-498A-9208-CB96F1A0F6B6}" destId="{80EA803F-40CF-4B67-9364-5CED244D75CD}" srcOrd="4" destOrd="0" presId="urn:microsoft.com/office/officeart/2005/8/layout/hList1"/>
    <dgm:cxn modelId="{48162A49-03F2-4E7A-A06E-D147941E3DBB}" type="presParOf" srcId="{80EA803F-40CF-4B67-9364-5CED244D75CD}" destId="{392B63B1-CD0B-4ECB-A028-6F83CFA2F1F7}" srcOrd="0" destOrd="0" presId="urn:microsoft.com/office/officeart/2005/8/layout/hList1"/>
    <dgm:cxn modelId="{78C67CD5-7202-4AE9-BB3C-0CBC7E154D03}" type="presParOf" srcId="{80EA803F-40CF-4B67-9364-5CED244D75CD}" destId="{08A621A0-6353-4B13-9A4E-8046A3135A7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791C40-72BC-4DA0-BBBF-784A3574989A}"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638EA882-A711-4001-8CC3-7757C1C18D40}">
      <dgm:prSet phldrT="[文本]" custT="1"/>
      <dgm:spPr/>
      <dgm:t>
        <a:bodyPr vert="vert"/>
        <a:lstStyle/>
        <a:p>
          <a:r>
            <a:rPr lang="zh-CN" altLang="en-US" sz="2800" dirty="0" smtClean="0"/>
            <a:t>实物交易</a:t>
          </a:r>
          <a:endParaRPr lang="zh-CN" altLang="en-US" sz="2800" dirty="0"/>
        </a:p>
      </dgm:t>
    </dgm:pt>
    <dgm:pt modelId="{6FA6E030-6E7D-46AA-A013-B21E3D1CC8B8}" type="parTrans" cxnId="{5FECF750-2E6C-4E5F-9F9C-9E9B83F0F3E1}">
      <dgm:prSet/>
      <dgm:spPr/>
      <dgm:t>
        <a:bodyPr/>
        <a:lstStyle/>
        <a:p>
          <a:endParaRPr lang="zh-CN" altLang="en-US"/>
        </a:p>
      </dgm:t>
    </dgm:pt>
    <dgm:pt modelId="{FF7917E3-5887-4853-AC5E-3BD228E35BFA}" type="sibTrans" cxnId="{5FECF750-2E6C-4E5F-9F9C-9E9B83F0F3E1}">
      <dgm:prSet/>
      <dgm:spPr/>
      <dgm:t>
        <a:bodyPr/>
        <a:lstStyle/>
        <a:p>
          <a:endParaRPr lang="zh-CN" altLang="en-US"/>
        </a:p>
      </dgm:t>
    </dgm:pt>
    <dgm:pt modelId="{E9955287-2D34-44FE-B0B5-A76F753D4A84}">
      <dgm:prSet phldrT="[文本]" custT="1"/>
      <dgm:spPr/>
      <dgm:t>
        <a:bodyPr/>
        <a:lstStyle/>
        <a:p>
          <a:r>
            <a:rPr lang="zh-CN" altLang="en-US" sz="2400" dirty="0" smtClean="0"/>
            <a:t>经常账户</a:t>
          </a:r>
          <a:endParaRPr lang="zh-CN" altLang="en-US" sz="2400" dirty="0"/>
        </a:p>
      </dgm:t>
    </dgm:pt>
    <dgm:pt modelId="{2085B868-F992-424E-8932-134F602751E6}" type="parTrans" cxnId="{73E0BAF6-D348-4D3C-A5C1-FD54C9E3DEE1}">
      <dgm:prSet/>
      <dgm:spPr/>
      <dgm:t>
        <a:bodyPr/>
        <a:lstStyle/>
        <a:p>
          <a:endParaRPr lang="zh-CN" altLang="en-US"/>
        </a:p>
      </dgm:t>
    </dgm:pt>
    <dgm:pt modelId="{701C5E3F-3BE7-41E8-8BC3-D950E4B0486D}" type="sibTrans" cxnId="{73E0BAF6-D348-4D3C-A5C1-FD54C9E3DEE1}">
      <dgm:prSet/>
      <dgm:spPr/>
      <dgm:t>
        <a:bodyPr/>
        <a:lstStyle/>
        <a:p>
          <a:endParaRPr lang="zh-CN" altLang="en-US"/>
        </a:p>
      </dgm:t>
    </dgm:pt>
    <dgm:pt modelId="{6C3C4528-A996-43B8-95A8-0FE5E8F4D3E0}">
      <dgm:prSet phldrT="[文本]" custT="1"/>
      <dgm:spPr/>
      <dgm:t>
        <a:bodyPr/>
        <a:lstStyle/>
        <a:p>
          <a:r>
            <a:rPr lang="zh-CN" altLang="en-US" sz="2400" dirty="0" smtClean="0"/>
            <a:t>资本账户</a:t>
          </a:r>
          <a:endParaRPr lang="zh-CN" altLang="en-US" sz="2400" dirty="0"/>
        </a:p>
      </dgm:t>
    </dgm:pt>
    <dgm:pt modelId="{4AC4D9CC-D782-4A05-B7D7-675EE7791391}" type="parTrans" cxnId="{C1EEA53B-EB37-43C2-A612-23CD3EAAD539}">
      <dgm:prSet/>
      <dgm:spPr/>
      <dgm:t>
        <a:bodyPr/>
        <a:lstStyle/>
        <a:p>
          <a:endParaRPr lang="zh-CN" altLang="en-US"/>
        </a:p>
      </dgm:t>
    </dgm:pt>
    <dgm:pt modelId="{D1341D94-5146-4FC2-91FB-FA21505BDF8E}" type="sibTrans" cxnId="{C1EEA53B-EB37-43C2-A612-23CD3EAAD539}">
      <dgm:prSet/>
      <dgm:spPr/>
      <dgm:t>
        <a:bodyPr/>
        <a:lstStyle/>
        <a:p>
          <a:endParaRPr lang="zh-CN" altLang="en-US"/>
        </a:p>
      </dgm:t>
    </dgm:pt>
    <dgm:pt modelId="{848CD305-E973-4568-A453-D833DB885C5F}" type="pres">
      <dgm:prSet presAssocID="{3F791C40-72BC-4DA0-BBBF-784A3574989A}" presName="Name0" presStyleCnt="0">
        <dgm:presLayoutVars>
          <dgm:chPref val="1"/>
          <dgm:dir/>
          <dgm:animOne val="branch"/>
          <dgm:animLvl val="lvl"/>
          <dgm:resizeHandles val="exact"/>
        </dgm:presLayoutVars>
      </dgm:prSet>
      <dgm:spPr/>
      <dgm:t>
        <a:bodyPr/>
        <a:lstStyle/>
        <a:p>
          <a:endParaRPr lang="zh-CN" altLang="en-US"/>
        </a:p>
      </dgm:t>
    </dgm:pt>
    <dgm:pt modelId="{8A591D0F-EEAA-489D-8726-ED2174A0B2DD}" type="pres">
      <dgm:prSet presAssocID="{638EA882-A711-4001-8CC3-7757C1C18D40}" presName="root1" presStyleCnt="0"/>
      <dgm:spPr/>
    </dgm:pt>
    <dgm:pt modelId="{906B43F7-451F-4A68-BDBC-A183204F1E91}" type="pres">
      <dgm:prSet presAssocID="{638EA882-A711-4001-8CC3-7757C1C18D40}" presName="LevelOneTextNode" presStyleLbl="node0" presStyleIdx="0" presStyleCnt="1" custScaleY="51542">
        <dgm:presLayoutVars>
          <dgm:chPref val="3"/>
        </dgm:presLayoutVars>
      </dgm:prSet>
      <dgm:spPr/>
      <dgm:t>
        <a:bodyPr/>
        <a:lstStyle/>
        <a:p>
          <a:endParaRPr lang="zh-CN" altLang="en-US"/>
        </a:p>
      </dgm:t>
    </dgm:pt>
    <dgm:pt modelId="{7F8B4D53-27E0-4026-9157-9B819037A6FE}" type="pres">
      <dgm:prSet presAssocID="{638EA882-A711-4001-8CC3-7757C1C18D40}" presName="level2hierChild" presStyleCnt="0"/>
      <dgm:spPr/>
    </dgm:pt>
    <dgm:pt modelId="{56F7858E-2F85-425E-81FA-FEF065C86362}" type="pres">
      <dgm:prSet presAssocID="{2085B868-F992-424E-8932-134F602751E6}" presName="conn2-1" presStyleLbl="parChTrans1D2" presStyleIdx="0" presStyleCnt="2"/>
      <dgm:spPr/>
      <dgm:t>
        <a:bodyPr/>
        <a:lstStyle/>
        <a:p>
          <a:endParaRPr lang="zh-CN" altLang="en-US"/>
        </a:p>
      </dgm:t>
    </dgm:pt>
    <dgm:pt modelId="{D7D7E398-EE9A-476E-9E22-4747E1C0DAD2}" type="pres">
      <dgm:prSet presAssocID="{2085B868-F992-424E-8932-134F602751E6}" presName="connTx" presStyleLbl="parChTrans1D2" presStyleIdx="0" presStyleCnt="2"/>
      <dgm:spPr/>
      <dgm:t>
        <a:bodyPr/>
        <a:lstStyle/>
        <a:p>
          <a:endParaRPr lang="zh-CN" altLang="en-US"/>
        </a:p>
      </dgm:t>
    </dgm:pt>
    <dgm:pt modelId="{46F2516A-2547-4D80-94B8-C31DF7A11802}" type="pres">
      <dgm:prSet presAssocID="{E9955287-2D34-44FE-B0B5-A76F753D4A84}" presName="root2" presStyleCnt="0"/>
      <dgm:spPr/>
    </dgm:pt>
    <dgm:pt modelId="{2AD53481-61A4-4CF2-B97D-CE61B03CE405}" type="pres">
      <dgm:prSet presAssocID="{E9955287-2D34-44FE-B0B5-A76F753D4A84}" presName="LevelTwoTextNode" presStyleLbl="node2" presStyleIdx="0" presStyleCnt="2" custLinFactNeighborY="-28680">
        <dgm:presLayoutVars>
          <dgm:chPref val="3"/>
        </dgm:presLayoutVars>
      </dgm:prSet>
      <dgm:spPr/>
      <dgm:t>
        <a:bodyPr/>
        <a:lstStyle/>
        <a:p>
          <a:endParaRPr lang="zh-CN" altLang="en-US"/>
        </a:p>
      </dgm:t>
    </dgm:pt>
    <dgm:pt modelId="{A9C093FF-84A3-4DEC-8029-5FBE4C92DB95}" type="pres">
      <dgm:prSet presAssocID="{E9955287-2D34-44FE-B0B5-A76F753D4A84}" presName="level3hierChild" presStyleCnt="0"/>
      <dgm:spPr/>
    </dgm:pt>
    <dgm:pt modelId="{7D545132-A90B-4EB6-9D46-80ADE4A410B9}" type="pres">
      <dgm:prSet presAssocID="{4AC4D9CC-D782-4A05-B7D7-675EE7791391}" presName="conn2-1" presStyleLbl="parChTrans1D2" presStyleIdx="1" presStyleCnt="2"/>
      <dgm:spPr/>
      <dgm:t>
        <a:bodyPr/>
        <a:lstStyle/>
        <a:p>
          <a:endParaRPr lang="zh-CN" altLang="en-US"/>
        </a:p>
      </dgm:t>
    </dgm:pt>
    <dgm:pt modelId="{8D5F1C89-FADE-4D60-B370-557A5CFCD55B}" type="pres">
      <dgm:prSet presAssocID="{4AC4D9CC-D782-4A05-B7D7-675EE7791391}" presName="connTx" presStyleLbl="parChTrans1D2" presStyleIdx="1" presStyleCnt="2"/>
      <dgm:spPr/>
      <dgm:t>
        <a:bodyPr/>
        <a:lstStyle/>
        <a:p>
          <a:endParaRPr lang="zh-CN" altLang="en-US"/>
        </a:p>
      </dgm:t>
    </dgm:pt>
    <dgm:pt modelId="{8D738669-15E1-4513-9C91-0F5ECA7042BD}" type="pres">
      <dgm:prSet presAssocID="{6C3C4528-A996-43B8-95A8-0FE5E8F4D3E0}" presName="root2" presStyleCnt="0"/>
      <dgm:spPr/>
    </dgm:pt>
    <dgm:pt modelId="{91FC491B-1962-436F-B63C-A39514D57E50}" type="pres">
      <dgm:prSet presAssocID="{6C3C4528-A996-43B8-95A8-0FE5E8F4D3E0}" presName="LevelTwoTextNode" presStyleLbl="node2" presStyleIdx="1" presStyleCnt="2" custLinFactNeighborX="-282" custLinFactNeighborY="24167">
        <dgm:presLayoutVars>
          <dgm:chPref val="3"/>
        </dgm:presLayoutVars>
      </dgm:prSet>
      <dgm:spPr/>
      <dgm:t>
        <a:bodyPr/>
        <a:lstStyle/>
        <a:p>
          <a:endParaRPr lang="zh-CN" altLang="en-US"/>
        </a:p>
      </dgm:t>
    </dgm:pt>
    <dgm:pt modelId="{3452C5B4-DAFF-443B-99D1-E8985C89F63A}" type="pres">
      <dgm:prSet presAssocID="{6C3C4528-A996-43B8-95A8-0FE5E8F4D3E0}" presName="level3hierChild" presStyleCnt="0"/>
      <dgm:spPr/>
    </dgm:pt>
  </dgm:ptLst>
  <dgm:cxnLst>
    <dgm:cxn modelId="{10FCD7F0-2081-426C-A27F-D47D8FC73F6A}" type="presOf" srcId="{4AC4D9CC-D782-4A05-B7D7-675EE7791391}" destId="{8D5F1C89-FADE-4D60-B370-557A5CFCD55B}" srcOrd="1" destOrd="0" presId="urn:microsoft.com/office/officeart/2008/layout/HorizontalMultiLevelHierarchy"/>
    <dgm:cxn modelId="{CB6337E3-47DC-4C12-8182-CFA3DE544B98}" type="presOf" srcId="{E9955287-2D34-44FE-B0B5-A76F753D4A84}" destId="{2AD53481-61A4-4CF2-B97D-CE61B03CE405}" srcOrd="0" destOrd="0" presId="urn:microsoft.com/office/officeart/2008/layout/HorizontalMultiLevelHierarchy"/>
    <dgm:cxn modelId="{8794ECCD-4B5D-4938-83ED-5B7EAA6F5F51}" type="presOf" srcId="{4AC4D9CC-D782-4A05-B7D7-675EE7791391}" destId="{7D545132-A90B-4EB6-9D46-80ADE4A410B9}" srcOrd="0" destOrd="0" presId="urn:microsoft.com/office/officeart/2008/layout/HorizontalMultiLevelHierarchy"/>
    <dgm:cxn modelId="{67D5192A-349F-432E-9BA6-04D79876AE01}" type="presOf" srcId="{3F791C40-72BC-4DA0-BBBF-784A3574989A}" destId="{848CD305-E973-4568-A453-D833DB885C5F}" srcOrd="0" destOrd="0" presId="urn:microsoft.com/office/officeart/2008/layout/HorizontalMultiLevelHierarchy"/>
    <dgm:cxn modelId="{73E0BAF6-D348-4D3C-A5C1-FD54C9E3DEE1}" srcId="{638EA882-A711-4001-8CC3-7757C1C18D40}" destId="{E9955287-2D34-44FE-B0B5-A76F753D4A84}" srcOrd="0" destOrd="0" parTransId="{2085B868-F992-424E-8932-134F602751E6}" sibTransId="{701C5E3F-3BE7-41E8-8BC3-D950E4B0486D}"/>
    <dgm:cxn modelId="{587A352C-CF7D-4800-A71A-E71ADBC77396}" type="presOf" srcId="{2085B868-F992-424E-8932-134F602751E6}" destId="{D7D7E398-EE9A-476E-9E22-4747E1C0DAD2}" srcOrd="1" destOrd="0" presId="urn:microsoft.com/office/officeart/2008/layout/HorizontalMultiLevelHierarchy"/>
    <dgm:cxn modelId="{5644E427-D685-46B1-87AC-3FF7D8B911AB}" type="presOf" srcId="{638EA882-A711-4001-8CC3-7757C1C18D40}" destId="{906B43F7-451F-4A68-BDBC-A183204F1E91}" srcOrd="0" destOrd="0" presId="urn:microsoft.com/office/officeart/2008/layout/HorizontalMultiLevelHierarchy"/>
    <dgm:cxn modelId="{5FECF750-2E6C-4E5F-9F9C-9E9B83F0F3E1}" srcId="{3F791C40-72BC-4DA0-BBBF-784A3574989A}" destId="{638EA882-A711-4001-8CC3-7757C1C18D40}" srcOrd="0" destOrd="0" parTransId="{6FA6E030-6E7D-46AA-A013-B21E3D1CC8B8}" sibTransId="{FF7917E3-5887-4853-AC5E-3BD228E35BFA}"/>
    <dgm:cxn modelId="{0A0AF258-2C10-4D7E-AF1A-BEEC1FCBEB6D}" type="presOf" srcId="{6C3C4528-A996-43B8-95A8-0FE5E8F4D3E0}" destId="{91FC491B-1962-436F-B63C-A39514D57E50}" srcOrd="0" destOrd="0" presId="urn:microsoft.com/office/officeart/2008/layout/HorizontalMultiLevelHierarchy"/>
    <dgm:cxn modelId="{C1EEA53B-EB37-43C2-A612-23CD3EAAD539}" srcId="{638EA882-A711-4001-8CC3-7757C1C18D40}" destId="{6C3C4528-A996-43B8-95A8-0FE5E8F4D3E0}" srcOrd="1" destOrd="0" parTransId="{4AC4D9CC-D782-4A05-B7D7-675EE7791391}" sibTransId="{D1341D94-5146-4FC2-91FB-FA21505BDF8E}"/>
    <dgm:cxn modelId="{FDA0D2A7-8B6D-4429-B74A-E2B772E6CF1B}" type="presOf" srcId="{2085B868-F992-424E-8932-134F602751E6}" destId="{56F7858E-2F85-425E-81FA-FEF065C86362}" srcOrd="0" destOrd="0" presId="urn:microsoft.com/office/officeart/2008/layout/HorizontalMultiLevelHierarchy"/>
    <dgm:cxn modelId="{F7F0DE96-3920-4161-8850-6C12946CB5AF}" type="presParOf" srcId="{848CD305-E973-4568-A453-D833DB885C5F}" destId="{8A591D0F-EEAA-489D-8726-ED2174A0B2DD}" srcOrd="0" destOrd="0" presId="urn:microsoft.com/office/officeart/2008/layout/HorizontalMultiLevelHierarchy"/>
    <dgm:cxn modelId="{FB08B2D6-F159-43A6-A32C-D9F5ED995A6F}" type="presParOf" srcId="{8A591D0F-EEAA-489D-8726-ED2174A0B2DD}" destId="{906B43F7-451F-4A68-BDBC-A183204F1E91}" srcOrd="0" destOrd="0" presId="urn:microsoft.com/office/officeart/2008/layout/HorizontalMultiLevelHierarchy"/>
    <dgm:cxn modelId="{E112A36B-DCD3-410B-B622-DC56970680A6}" type="presParOf" srcId="{8A591D0F-EEAA-489D-8726-ED2174A0B2DD}" destId="{7F8B4D53-27E0-4026-9157-9B819037A6FE}" srcOrd="1" destOrd="0" presId="urn:microsoft.com/office/officeart/2008/layout/HorizontalMultiLevelHierarchy"/>
    <dgm:cxn modelId="{1FD441DD-FA00-454C-B215-8D7EC4208F54}" type="presParOf" srcId="{7F8B4D53-27E0-4026-9157-9B819037A6FE}" destId="{56F7858E-2F85-425E-81FA-FEF065C86362}" srcOrd="0" destOrd="0" presId="urn:microsoft.com/office/officeart/2008/layout/HorizontalMultiLevelHierarchy"/>
    <dgm:cxn modelId="{371C3B49-AAF2-4E33-B81E-5AF4A4E83BAC}" type="presParOf" srcId="{56F7858E-2F85-425E-81FA-FEF065C86362}" destId="{D7D7E398-EE9A-476E-9E22-4747E1C0DAD2}" srcOrd="0" destOrd="0" presId="urn:microsoft.com/office/officeart/2008/layout/HorizontalMultiLevelHierarchy"/>
    <dgm:cxn modelId="{74BB58BF-EEEF-44B1-863F-94E34BBC2003}" type="presParOf" srcId="{7F8B4D53-27E0-4026-9157-9B819037A6FE}" destId="{46F2516A-2547-4D80-94B8-C31DF7A11802}" srcOrd="1" destOrd="0" presId="urn:microsoft.com/office/officeart/2008/layout/HorizontalMultiLevelHierarchy"/>
    <dgm:cxn modelId="{B0133F3A-DAF4-4109-9337-E0E398B7BDF8}" type="presParOf" srcId="{46F2516A-2547-4D80-94B8-C31DF7A11802}" destId="{2AD53481-61A4-4CF2-B97D-CE61B03CE405}" srcOrd="0" destOrd="0" presId="urn:microsoft.com/office/officeart/2008/layout/HorizontalMultiLevelHierarchy"/>
    <dgm:cxn modelId="{B7D23247-C238-4644-92FF-EC80C571DF55}" type="presParOf" srcId="{46F2516A-2547-4D80-94B8-C31DF7A11802}" destId="{A9C093FF-84A3-4DEC-8029-5FBE4C92DB95}" srcOrd="1" destOrd="0" presId="urn:microsoft.com/office/officeart/2008/layout/HorizontalMultiLevelHierarchy"/>
    <dgm:cxn modelId="{197A2446-9F6A-4B64-AE7C-75AFFBE492DE}" type="presParOf" srcId="{7F8B4D53-27E0-4026-9157-9B819037A6FE}" destId="{7D545132-A90B-4EB6-9D46-80ADE4A410B9}" srcOrd="2" destOrd="0" presId="urn:microsoft.com/office/officeart/2008/layout/HorizontalMultiLevelHierarchy"/>
    <dgm:cxn modelId="{6AC80120-BDF3-4046-B86D-A94C1B78AAF8}" type="presParOf" srcId="{7D545132-A90B-4EB6-9D46-80ADE4A410B9}" destId="{8D5F1C89-FADE-4D60-B370-557A5CFCD55B}" srcOrd="0" destOrd="0" presId="urn:microsoft.com/office/officeart/2008/layout/HorizontalMultiLevelHierarchy"/>
    <dgm:cxn modelId="{E0FDE1B8-6E15-4440-95B0-41CFEF8D8D34}" type="presParOf" srcId="{7F8B4D53-27E0-4026-9157-9B819037A6FE}" destId="{8D738669-15E1-4513-9C91-0F5ECA7042BD}" srcOrd="3" destOrd="0" presId="urn:microsoft.com/office/officeart/2008/layout/HorizontalMultiLevelHierarchy"/>
    <dgm:cxn modelId="{727B4527-B372-4E82-819B-5BF2798C2DD0}" type="presParOf" srcId="{8D738669-15E1-4513-9C91-0F5ECA7042BD}" destId="{91FC491B-1962-436F-B63C-A39514D57E50}" srcOrd="0" destOrd="0" presId="urn:microsoft.com/office/officeart/2008/layout/HorizontalMultiLevelHierarchy"/>
    <dgm:cxn modelId="{CC31C560-2CB8-45A9-AD59-257482DF6435}" type="presParOf" srcId="{8D738669-15E1-4513-9C91-0F5ECA7042BD}" destId="{3452C5B4-DAFF-443B-99D1-E8985C89F63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62C90-B8B0-4929-B009-925580F74FD5}">
      <dsp:nvSpPr>
        <dsp:cNvPr id="0" name=""/>
        <dsp:cNvSpPr/>
      </dsp:nvSpPr>
      <dsp:spPr>
        <a:xfrm>
          <a:off x="1559018" y="655083"/>
          <a:ext cx="195861" cy="2454793"/>
        </a:xfrm>
        <a:custGeom>
          <a:avLst/>
          <a:gdLst/>
          <a:ahLst/>
          <a:cxnLst/>
          <a:rect l="0" t="0" r="0" b="0"/>
          <a:pathLst>
            <a:path>
              <a:moveTo>
                <a:pt x="0" y="0"/>
              </a:moveTo>
              <a:lnTo>
                <a:pt x="0" y="2454793"/>
              </a:lnTo>
              <a:lnTo>
                <a:pt x="195861" y="24547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F4A162-82C2-49B3-A80E-AF4ACD1B9080}">
      <dsp:nvSpPr>
        <dsp:cNvPr id="0" name=""/>
        <dsp:cNvSpPr/>
      </dsp:nvSpPr>
      <dsp:spPr>
        <a:xfrm>
          <a:off x="3197723" y="1582159"/>
          <a:ext cx="789973" cy="274205"/>
        </a:xfrm>
        <a:custGeom>
          <a:avLst/>
          <a:gdLst/>
          <a:ahLst/>
          <a:cxnLst/>
          <a:rect l="0" t="0" r="0" b="0"/>
          <a:pathLst>
            <a:path>
              <a:moveTo>
                <a:pt x="0" y="0"/>
              </a:moveTo>
              <a:lnTo>
                <a:pt x="0" y="137102"/>
              </a:lnTo>
              <a:lnTo>
                <a:pt x="789973" y="137102"/>
              </a:lnTo>
              <a:lnTo>
                <a:pt x="789973" y="2742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FA2382-F8EB-40EE-BA1E-E9E4EE4B21D4}">
      <dsp:nvSpPr>
        <dsp:cNvPr id="0" name=""/>
        <dsp:cNvSpPr/>
      </dsp:nvSpPr>
      <dsp:spPr>
        <a:xfrm>
          <a:off x="2407750" y="1582159"/>
          <a:ext cx="789973" cy="274205"/>
        </a:xfrm>
        <a:custGeom>
          <a:avLst/>
          <a:gdLst/>
          <a:ahLst/>
          <a:cxnLst/>
          <a:rect l="0" t="0" r="0" b="0"/>
          <a:pathLst>
            <a:path>
              <a:moveTo>
                <a:pt x="789973" y="0"/>
              </a:moveTo>
              <a:lnTo>
                <a:pt x="789973" y="137102"/>
              </a:lnTo>
              <a:lnTo>
                <a:pt x="0" y="137102"/>
              </a:lnTo>
              <a:lnTo>
                <a:pt x="0" y="2742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03890D-38C2-43F3-B230-4A8A8B6E955C}">
      <dsp:nvSpPr>
        <dsp:cNvPr id="0" name=""/>
        <dsp:cNvSpPr/>
      </dsp:nvSpPr>
      <dsp:spPr>
        <a:xfrm>
          <a:off x="1559018" y="655083"/>
          <a:ext cx="985834" cy="600641"/>
        </a:xfrm>
        <a:custGeom>
          <a:avLst/>
          <a:gdLst/>
          <a:ahLst/>
          <a:cxnLst/>
          <a:rect l="0" t="0" r="0" b="0"/>
          <a:pathLst>
            <a:path>
              <a:moveTo>
                <a:pt x="0" y="0"/>
              </a:moveTo>
              <a:lnTo>
                <a:pt x="0" y="600641"/>
              </a:lnTo>
              <a:lnTo>
                <a:pt x="985834" y="6006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D207D2-3C0B-472E-8F22-38015C81ABB2}">
      <dsp:nvSpPr>
        <dsp:cNvPr id="0" name=""/>
        <dsp:cNvSpPr/>
      </dsp:nvSpPr>
      <dsp:spPr>
        <a:xfrm>
          <a:off x="1428444" y="2212"/>
          <a:ext cx="1305741" cy="652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kern="1200" cap="none" normalizeH="0" baseline="0" dirty="0" smtClean="0">
              <a:ln>
                <a:noFill/>
              </a:ln>
              <a:effectLst/>
              <a:latin typeface="微软雅黑" pitchFamily="34" charset="-122"/>
              <a:ea typeface="微软雅黑" pitchFamily="34" charset="-122"/>
            </a:rPr>
            <a:t>最终消费支出</a:t>
          </a:r>
        </a:p>
      </dsp:txBody>
      <dsp:txXfrm>
        <a:off x="1428444" y="2212"/>
        <a:ext cx="1305741" cy="652870"/>
      </dsp:txXfrm>
    </dsp:sp>
    <dsp:sp modelId="{8EEDD64E-09B9-4E46-826F-45A8F4FEB82F}">
      <dsp:nvSpPr>
        <dsp:cNvPr id="0" name=""/>
        <dsp:cNvSpPr/>
      </dsp:nvSpPr>
      <dsp:spPr>
        <a:xfrm>
          <a:off x="2544852" y="929288"/>
          <a:ext cx="1305741" cy="652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kern="1200" cap="none" normalizeH="0" baseline="0" dirty="0" smtClean="0">
              <a:ln>
                <a:noFill/>
              </a:ln>
              <a:effectLst/>
              <a:latin typeface="微软雅黑" pitchFamily="34" charset="-122"/>
              <a:ea typeface="微软雅黑" pitchFamily="34" charset="-122"/>
            </a:rPr>
            <a:t>公共消费支出</a:t>
          </a:r>
        </a:p>
      </dsp:txBody>
      <dsp:txXfrm>
        <a:off x="2544852" y="929288"/>
        <a:ext cx="1305741" cy="652870"/>
      </dsp:txXfrm>
    </dsp:sp>
    <dsp:sp modelId="{E371CF24-795D-4421-9384-341A7DAB4CF4}">
      <dsp:nvSpPr>
        <dsp:cNvPr id="0" name=""/>
        <dsp:cNvSpPr/>
      </dsp:nvSpPr>
      <dsp:spPr>
        <a:xfrm>
          <a:off x="1754879" y="1856365"/>
          <a:ext cx="1305741" cy="652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kern="1200" cap="none" normalizeH="0" baseline="0" dirty="0" smtClean="0">
              <a:ln>
                <a:noFill/>
              </a:ln>
              <a:effectLst/>
              <a:latin typeface="微软雅黑" pitchFamily="34" charset="-122"/>
              <a:ea typeface="微软雅黑" pitchFamily="34" charset="-122"/>
            </a:rPr>
            <a:t>为住户服务的非营利机构的最终消费支出</a:t>
          </a:r>
        </a:p>
      </dsp:txBody>
      <dsp:txXfrm>
        <a:off x="1754879" y="1856365"/>
        <a:ext cx="1305741" cy="652870"/>
      </dsp:txXfrm>
    </dsp:sp>
    <dsp:sp modelId="{5F4FED51-2E25-4B32-B162-D6C6324E12D3}">
      <dsp:nvSpPr>
        <dsp:cNvPr id="0" name=""/>
        <dsp:cNvSpPr/>
      </dsp:nvSpPr>
      <dsp:spPr>
        <a:xfrm>
          <a:off x="3334826" y="1856365"/>
          <a:ext cx="1305741" cy="652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kern="1200" cap="none" normalizeH="0" baseline="0" dirty="0" smtClean="0">
              <a:ln>
                <a:noFill/>
              </a:ln>
              <a:effectLst/>
              <a:latin typeface="微软雅黑" pitchFamily="34" charset="-122"/>
              <a:ea typeface="微软雅黑" pitchFamily="34" charset="-122"/>
            </a:rPr>
            <a:t>政府最终消费支出</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kern="1200" cap="none" normalizeH="0" baseline="0" dirty="0" smtClean="0">
              <a:ln>
                <a:noFill/>
              </a:ln>
              <a:effectLst/>
              <a:latin typeface="微软雅黑" pitchFamily="34" charset="-122"/>
              <a:ea typeface="微软雅黑" pitchFamily="34" charset="-122"/>
            </a:rPr>
            <a:t>(</a:t>
          </a:r>
          <a:r>
            <a:rPr kumimoji="0" lang="zh-CN" altLang="en-US" sz="1100" b="0" i="0" u="none" strike="noStrike" kern="1200" cap="none" normalizeH="0" baseline="0" dirty="0" smtClean="0">
              <a:ln>
                <a:noFill/>
              </a:ln>
              <a:effectLst/>
              <a:latin typeface="微软雅黑" pitchFamily="34" charset="-122"/>
              <a:ea typeface="微软雅黑" pitchFamily="34" charset="-122"/>
            </a:rPr>
            <a:t>主要部分）</a:t>
          </a:r>
        </a:p>
      </dsp:txBody>
      <dsp:txXfrm>
        <a:off x="3334826" y="1856365"/>
        <a:ext cx="1305741" cy="652870"/>
      </dsp:txXfrm>
    </dsp:sp>
    <dsp:sp modelId="{26DAA5DC-DF37-4ACF-9648-0D34A877023B}">
      <dsp:nvSpPr>
        <dsp:cNvPr id="0" name=""/>
        <dsp:cNvSpPr/>
      </dsp:nvSpPr>
      <dsp:spPr>
        <a:xfrm>
          <a:off x="1754879" y="2783441"/>
          <a:ext cx="1305741" cy="652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kern="1200" cap="none" normalizeH="0" baseline="0" smtClean="0">
              <a:ln>
                <a:noFill/>
              </a:ln>
              <a:effectLst/>
              <a:latin typeface="微软雅黑" pitchFamily="34" charset="-122"/>
              <a:ea typeface="微软雅黑" pitchFamily="34" charset="-122"/>
            </a:rPr>
            <a:t>住户最终消费支出</a:t>
          </a:r>
        </a:p>
      </dsp:txBody>
      <dsp:txXfrm>
        <a:off x="1754879" y="2783441"/>
        <a:ext cx="1305741" cy="6528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7858E-2F85-425E-81FA-FEF065C86362}">
      <dsp:nvSpPr>
        <dsp:cNvPr id="0" name=""/>
        <dsp:cNvSpPr/>
      </dsp:nvSpPr>
      <dsp:spPr>
        <a:xfrm>
          <a:off x="2840574" y="2378264"/>
          <a:ext cx="471348" cy="91440"/>
        </a:xfrm>
        <a:custGeom>
          <a:avLst/>
          <a:gdLst/>
          <a:ahLst/>
          <a:cxnLst/>
          <a:rect l="0" t="0" r="0" b="0"/>
          <a:pathLst>
            <a:path>
              <a:moveTo>
                <a:pt x="0" y="80347"/>
              </a:moveTo>
              <a:lnTo>
                <a:pt x="235674" y="80347"/>
              </a:lnTo>
              <a:lnTo>
                <a:pt x="235674" y="45720"/>
              </a:lnTo>
              <a:lnTo>
                <a:pt x="471348"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064432" y="2412168"/>
        <a:ext cx="23630" cy="23630"/>
      </dsp:txXfrm>
    </dsp:sp>
    <dsp:sp modelId="{906B43F7-451F-4A68-BDBC-A183204F1E91}">
      <dsp:nvSpPr>
        <dsp:cNvPr id="0" name=""/>
        <dsp:cNvSpPr/>
      </dsp:nvSpPr>
      <dsp:spPr>
        <a:xfrm rot="16200000">
          <a:off x="904672" y="1919155"/>
          <a:ext cx="2792889" cy="10789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金融交易</a:t>
          </a:r>
          <a:endParaRPr lang="zh-CN" altLang="en-US" sz="2800" kern="1200" dirty="0"/>
        </a:p>
      </dsp:txBody>
      <dsp:txXfrm>
        <a:off x="904672" y="1919155"/>
        <a:ext cx="2792889" cy="1078913"/>
      </dsp:txXfrm>
    </dsp:sp>
    <dsp:sp modelId="{2AD53481-61A4-4CF2-B97D-CE61B03CE405}">
      <dsp:nvSpPr>
        <dsp:cNvPr id="0" name=""/>
        <dsp:cNvSpPr/>
      </dsp:nvSpPr>
      <dsp:spPr>
        <a:xfrm>
          <a:off x="3311922" y="1909210"/>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金融账户</a:t>
          </a:r>
          <a:endParaRPr lang="zh-CN" altLang="en-US" sz="2400" kern="1200" dirty="0"/>
        </a:p>
      </dsp:txBody>
      <dsp:txXfrm>
        <a:off x="3311922" y="1909210"/>
        <a:ext cx="3376913" cy="1029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F05D6-882B-44A3-B247-068B1634CE72}">
      <dsp:nvSpPr>
        <dsp:cNvPr id="0" name=""/>
        <dsp:cNvSpPr/>
      </dsp:nvSpPr>
      <dsp:spPr>
        <a:xfrm>
          <a:off x="2116" y="1867561"/>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smtClean="0"/>
            <a:t>地方财政收入</a:t>
          </a:r>
          <a:endParaRPr lang="zh-CN" altLang="en-US" sz="2600" kern="1200" dirty="0"/>
        </a:p>
      </dsp:txBody>
      <dsp:txXfrm>
        <a:off x="33423" y="1898868"/>
        <a:ext cx="2075219" cy="1006302"/>
      </dsp:txXfrm>
    </dsp:sp>
    <dsp:sp modelId="{067BF40C-938B-4A42-A23C-851500263C90}">
      <dsp:nvSpPr>
        <dsp:cNvPr id="0" name=""/>
        <dsp:cNvSpPr/>
      </dsp:nvSpPr>
      <dsp:spPr>
        <a:xfrm rot="18289469">
          <a:off x="1818797" y="1769638"/>
          <a:ext cx="1497437" cy="35507"/>
        </a:xfrm>
        <a:custGeom>
          <a:avLst/>
          <a:gdLst/>
          <a:ahLst/>
          <a:cxnLst/>
          <a:rect l="0" t="0" r="0" b="0"/>
          <a:pathLst>
            <a:path>
              <a:moveTo>
                <a:pt x="0" y="17753"/>
              </a:moveTo>
              <a:lnTo>
                <a:pt x="1497437" y="17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30080" y="1749956"/>
        <a:ext cx="74871" cy="74871"/>
      </dsp:txXfrm>
    </dsp:sp>
    <dsp:sp modelId="{10BD2617-8422-46A2-8198-9A48130D5610}">
      <dsp:nvSpPr>
        <dsp:cNvPr id="0" name=""/>
        <dsp:cNvSpPr/>
      </dsp:nvSpPr>
      <dsp:spPr>
        <a:xfrm>
          <a:off x="2995083" y="638307"/>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smtClean="0"/>
            <a:t>地方本级收入</a:t>
          </a:r>
          <a:endParaRPr lang="zh-CN" altLang="en-US" sz="2600" kern="1200" dirty="0"/>
        </a:p>
      </dsp:txBody>
      <dsp:txXfrm>
        <a:off x="3026390" y="669614"/>
        <a:ext cx="2075219" cy="1006302"/>
      </dsp:txXfrm>
    </dsp:sp>
    <dsp:sp modelId="{2A34B9BB-FBF5-47A5-BA8E-C8F644CA8D7F}">
      <dsp:nvSpPr>
        <dsp:cNvPr id="0" name=""/>
        <dsp:cNvSpPr/>
      </dsp:nvSpPr>
      <dsp:spPr>
        <a:xfrm>
          <a:off x="2139949" y="2384266"/>
          <a:ext cx="855133" cy="35507"/>
        </a:xfrm>
        <a:custGeom>
          <a:avLst/>
          <a:gdLst/>
          <a:ahLst/>
          <a:cxnLst/>
          <a:rect l="0" t="0" r="0" b="0"/>
          <a:pathLst>
            <a:path>
              <a:moveTo>
                <a:pt x="0" y="17753"/>
              </a:moveTo>
              <a:lnTo>
                <a:pt x="855133" y="17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46138" y="2380641"/>
        <a:ext cx="42756" cy="42756"/>
      </dsp:txXfrm>
    </dsp:sp>
    <dsp:sp modelId="{40A1B891-35E9-458F-856B-B0937B0D658F}">
      <dsp:nvSpPr>
        <dsp:cNvPr id="0" name=""/>
        <dsp:cNvSpPr/>
      </dsp:nvSpPr>
      <dsp:spPr>
        <a:xfrm>
          <a:off x="2995083" y="1867561"/>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smtClean="0"/>
            <a:t>中央税收返还</a:t>
          </a:r>
          <a:endParaRPr lang="zh-CN" altLang="en-US" sz="2600" kern="1200" dirty="0"/>
        </a:p>
      </dsp:txBody>
      <dsp:txXfrm>
        <a:off x="3026390" y="1898868"/>
        <a:ext cx="2075219" cy="1006302"/>
      </dsp:txXfrm>
    </dsp:sp>
    <dsp:sp modelId="{C408B52C-6659-4706-816F-557CB6B4EA6E}">
      <dsp:nvSpPr>
        <dsp:cNvPr id="0" name=""/>
        <dsp:cNvSpPr/>
      </dsp:nvSpPr>
      <dsp:spPr>
        <a:xfrm rot="3310531">
          <a:off x="1818797" y="2998893"/>
          <a:ext cx="1497437" cy="35507"/>
        </a:xfrm>
        <a:custGeom>
          <a:avLst/>
          <a:gdLst/>
          <a:ahLst/>
          <a:cxnLst/>
          <a:rect l="0" t="0" r="0" b="0"/>
          <a:pathLst>
            <a:path>
              <a:moveTo>
                <a:pt x="0" y="17753"/>
              </a:moveTo>
              <a:lnTo>
                <a:pt x="1497437" y="17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30080" y="2979211"/>
        <a:ext cx="74871" cy="74871"/>
      </dsp:txXfrm>
    </dsp:sp>
    <dsp:sp modelId="{7CBBE6EF-DC4A-443F-91FB-9DCBAFEE63A5}">
      <dsp:nvSpPr>
        <dsp:cNvPr id="0" name=""/>
        <dsp:cNvSpPr/>
      </dsp:nvSpPr>
      <dsp:spPr>
        <a:xfrm>
          <a:off x="2995083" y="3096815"/>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smtClean="0"/>
            <a:t>转移支付收入</a:t>
          </a:r>
          <a:endParaRPr lang="zh-CN" altLang="en-US" sz="2600" kern="1200" dirty="0"/>
        </a:p>
      </dsp:txBody>
      <dsp:txXfrm>
        <a:off x="3026390" y="3128122"/>
        <a:ext cx="2075219" cy="1006302"/>
      </dsp:txXfrm>
    </dsp:sp>
    <dsp:sp modelId="{E7213951-7E01-44A0-86D6-DD0A8C0152A6}">
      <dsp:nvSpPr>
        <dsp:cNvPr id="0" name=""/>
        <dsp:cNvSpPr/>
      </dsp:nvSpPr>
      <dsp:spPr>
        <a:xfrm rot="19457599">
          <a:off x="5033933" y="3306206"/>
          <a:ext cx="1053099" cy="35507"/>
        </a:xfrm>
        <a:custGeom>
          <a:avLst/>
          <a:gdLst/>
          <a:ahLst/>
          <a:cxnLst/>
          <a:rect l="0" t="0" r="0" b="0"/>
          <a:pathLst>
            <a:path>
              <a:moveTo>
                <a:pt x="0" y="17753"/>
              </a:moveTo>
              <a:lnTo>
                <a:pt x="1053099"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34155" y="3297633"/>
        <a:ext cx="52654" cy="52654"/>
      </dsp:txXfrm>
    </dsp:sp>
    <dsp:sp modelId="{4F649030-5A8A-474F-B987-553682B94CF9}">
      <dsp:nvSpPr>
        <dsp:cNvPr id="0" name=""/>
        <dsp:cNvSpPr/>
      </dsp:nvSpPr>
      <dsp:spPr>
        <a:xfrm>
          <a:off x="5988050" y="2482188"/>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一般性转移支付</a:t>
          </a:r>
          <a:endParaRPr lang="zh-CN" altLang="en-US" sz="2000" kern="1200" dirty="0"/>
        </a:p>
      </dsp:txBody>
      <dsp:txXfrm>
        <a:off x="6019357" y="2513495"/>
        <a:ext cx="2075219" cy="1006302"/>
      </dsp:txXfrm>
    </dsp:sp>
    <dsp:sp modelId="{387B30E1-8FA8-49EC-AD95-454C8481D414}">
      <dsp:nvSpPr>
        <dsp:cNvPr id="0" name=""/>
        <dsp:cNvSpPr/>
      </dsp:nvSpPr>
      <dsp:spPr>
        <a:xfrm rot="2142401">
          <a:off x="5033933" y="3920833"/>
          <a:ext cx="1053099" cy="35507"/>
        </a:xfrm>
        <a:custGeom>
          <a:avLst/>
          <a:gdLst/>
          <a:ahLst/>
          <a:cxnLst/>
          <a:rect l="0" t="0" r="0" b="0"/>
          <a:pathLst>
            <a:path>
              <a:moveTo>
                <a:pt x="0" y="17753"/>
              </a:moveTo>
              <a:lnTo>
                <a:pt x="1053099"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34155" y="3912260"/>
        <a:ext cx="52654" cy="52654"/>
      </dsp:txXfrm>
    </dsp:sp>
    <dsp:sp modelId="{FF4A4319-8CFB-4668-8E5E-90EE03FFFBA9}">
      <dsp:nvSpPr>
        <dsp:cNvPr id="0" name=""/>
        <dsp:cNvSpPr/>
      </dsp:nvSpPr>
      <dsp:spPr>
        <a:xfrm>
          <a:off x="5988050" y="3711442"/>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专项转移支付</a:t>
          </a:r>
          <a:endParaRPr lang="zh-CN" altLang="en-US" sz="2000" kern="1200" dirty="0"/>
        </a:p>
      </dsp:txBody>
      <dsp:txXfrm>
        <a:off x="6019357" y="3742749"/>
        <a:ext cx="2075219" cy="1006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45132-A90B-4EB6-9D46-80ADE4A410B9}">
      <dsp:nvSpPr>
        <dsp:cNvPr id="0" name=""/>
        <dsp:cNvSpPr/>
      </dsp:nvSpPr>
      <dsp:spPr>
        <a:xfrm>
          <a:off x="2552625" y="2709333"/>
          <a:ext cx="675382" cy="1286933"/>
        </a:xfrm>
        <a:custGeom>
          <a:avLst/>
          <a:gdLst/>
          <a:ahLst/>
          <a:cxnLst/>
          <a:rect l="0" t="0" r="0" b="0"/>
          <a:pathLst>
            <a:path>
              <a:moveTo>
                <a:pt x="0" y="0"/>
              </a:moveTo>
              <a:lnTo>
                <a:pt x="337691" y="0"/>
              </a:lnTo>
              <a:lnTo>
                <a:pt x="337691" y="1286933"/>
              </a:lnTo>
              <a:lnTo>
                <a:pt x="675382" y="1286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53982" y="3316465"/>
        <a:ext cx="72669" cy="72669"/>
      </dsp:txXfrm>
    </dsp:sp>
    <dsp:sp modelId="{CBCD94AC-12E3-4127-96F9-29480AF93C45}">
      <dsp:nvSpPr>
        <dsp:cNvPr id="0" name=""/>
        <dsp:cNvSpPr/>
      </dsp:nvSpPr>
      <dsp:spPr>
        <a:xfrm>
          <a:off x="2552625" y="2663613"/>
          <a:ext cx="675382" cy="91440"/>
        </a:xfrm>
        <a:custGeom>
          <a:avLst/>
          <a:gdLst/>
          <a:ahLst/>
          <a:cxnLst/>
          <a:rect l="0" t="0" r="0" b="0"/>
          <a:pathLst>
            <a:path>
              <a:moveTo>
                <a:pt x="0" y="45720"/>
              </a:moveTo>
              <a:lnTo>
                <a:pt x="67538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73432" y="2692448"/>
        <a:ext cx="33769" cy="33769"/>
      </dsp:txXfrm>
    </dsp:sp>
    <dsp:sp modelId="{56F7858E-2F85-425E-81FA-FEF065C86362}">
      <dsp:nvSpPr>
        <dsp:cNvPr id="0" name=""/>
        <dsp:cNvSpPr/>
      </dsp:nvSpPr>
      <dsp:spPr>
        <a:xfrm>
          <a:off x="2552625" y="1422400"/>
          <a:ext cx="675382" cy="1286933"/>
        </a:xfrm>
        <a:custGeom>
          <a:avLst/>
          <a:gdLst/>
          <a:ahLst/>
          <a:cxnLst/>
          <a:rect l="0" t="0" r="0" b="0"/>
          <a:pathLst>
            <a:path>
              <a:moveTo>
                <a:pt x="0" y="1286933"/>
              </a:moveTo>
              <a:lnTo>
                <a:pt x="337691" y="1286933"/>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53982" y="2029532"/>
        <a:ext cx="72669" cy="72669"/>
      </dsp:txXfrm>
    </dsp:sp>
    <dsp:sp modelId="{906B43F7-451F-4A68-BDBC-A183204F1E91}">
      <dsp:nvSpPr>
        <dsp:cNvPr id="0" name=""/>
        <dsp:cNvSpPr/>
      </dsp:nvSpPr>
      <dsp:spPr>
        <a:xfrm rot="16200000">
          <a:off x="113791" y="2194560"/>
          <a:ext cx="3848120"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政府外债</a:t>
          </a:r>
          <a:endParaRPr lang="zh-CN" altLang="en-US" sz="4000" kern="1200" dirty="0"/>
        </a:p>
      </dsp:txBody>
      <dsp:txXfrm>
        <a:off x="113791" y="2194560"/>
        <a:ext cx="3848120" cy="1029546"/>
      </dsp:txXfrm>
    </dsp:sp>
    <dsp:sp modelId="{2AD53481-61A4-4CF2-B97D-CE61B03CE405}">
      <dsp:nvSpPr>
        <dsp:cNvPr id="0" name=""/>
        <dsp:cNvSpPr/>
      </dsp:nvSpPr>
      <dsp:spPr>
        <a:xfrm>
          <a:off x="3228008" y="907626"/>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国际金融组织贷款</a:t>
          </a:r>
          <a:endParaRPr lang="zh-CN" altLang="en-US" sz="2400" kern="1200" dirty="0"/>
        </a:p>
      </dsp:txBody>
      <dsp:txXfrm>
        <a:off x="3228008" y="907626"/>
        <a:ext cx="3376913" cy="1029546"/>
      </dsp:txXfrm>
    </dsp:sp>
    <dsp:sp modelId="{746823FE-BE3D-4D2E-94C4-87F7847E215D}">
      <dsp:nvSpPr>
        <dsp:cNvPr id="0" name=""/>
        <dsp:cNvSpPr/>
      </dsp:nvSpPr>
      <dsp:spPr>
        <a:xfrm>
          <a:off x="3228008" y="2194560"/>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外国政府贷款</a:t>
          </a:r>
          <a:endParaRPr lang="zh-CN" altLang="en-US" sz="2400" kern="1200" dirty="0"/>
        </a:p>
      </dsp:txBody>
      <dsp:txXfrm>
        <a:off x="3228008" y="2194560"/>
        <a:ext cx="3376913" cy="1029546"/>
      </dsp:txXfrm>
    </dsp:sp>
    <dsp:sp modelId="{91FC491B-1962-436F-B63C-A39514D57E50}">
      <dsp:nvSpPr>
        <dsp:cNvPr id="0" name=""/>
        <dsp:cNvSpPr/>
      </dsp:nvSpPr>
      <dsp:spPr>
        <a:xfrm>
          <a:off x="3228008" y="3481493"/>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境外发行的主权外币债券</a:t>
          </a:r>
          <a:endParaRPr lang="zh-CN" altLang="en-US" sz="2000" kern="1200" dirty="0"/>
        </a:p>
      </dsp:txBody>
      <dsp:txXfrm>
        <a:off x="3228008" y="3481493"/>
        <a:ext cx="3376913" cy="1029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5E3E6-AA88-4207-810F-7C20AE8D0181}">
      <dsp:nvSpPr>
        <dsp:cNvPr id="0" name=""/>
        <dsp:cNvSpPr/>
      </dsp:nvSpPr>
      <dsp:spPr>
        <a:xfrm>
          <a:off x="385" y="2014431"/>
          <a:ext cx="1685037" cy="1389803"/>
        </a:xfrm>
        <a:prstGeom prst="roundRect">
          <a:avLst>
            <a:gd name="adj" fmla="val 10000"/>
          </a:avLst>
        </a:prstGeom>
        <a:solidFill>
          <a:schemeClr val="accent6">
            <a:lumMod val="60000"/>
            <a:lumOff val="4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altLang="en-US" sz="1600" kern="1200" dirty="0" smtClean="0"/>
            <a:t>《 </a:t>
          </a:r>
          <a:r>
            <a:rPr lang="zh-CN" altLang="en-US" sz="1600" kern="1200" dirty="0" smtClean="0"/>
            <a:t>政府财政统计手册： 草稿</a:t>
          </a:r>
          <a:r>
            <a:rPr lang="en-US" altLang="en-US" sz="1600" kern="1200" dirty="0" smtClean="0"/>
            <a:t>》</a:t>
          </a:r>
          <a:endParaRPr lang="zh-CN" altLang="en-US" sz="1600" kern="1200" dirty="0"/>
        </a:p>
      </dsp:txBody>
      <dsp:txXfrm>
        <a:off x="32368" y="2046414"/>
        <a:ext cx="1621071" cy="1028022"/>
      </dsp:txXfrm>
    </dsp:sp>
    <dsp:sp modelId="{4DDB8E95-C192-4FEE-ADF6-67AA5ABEC389}">
      <dsp:nvSpPr>
        <dsp:cNvPr id="0" name=""/>
        <dsp:cNvSpPr/>
      </dsp:nvSpPr>
      <dsp:spPr>
        <a:xfrm>
          <a:off x="967418" y="2417583"/>
          <a:ext cx="1751706" cy="1751706"/>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AD952A-F98E-45FB-92EC-B166E8732584}">
      <dsp:nvSpPr>
        <dsp:cNvPr id="0" name=""/>
        <dsp:cNvSpPr/>
      </dsp:nvSpPr>
      <dsp:spPr>
        <a:xfrm>
          <a:off x="374837" y="3106420"/>
          <a:ext cx="1497810" cy="5956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1974</a:t>
          </a:r>
          <a:r>
            <a:rPr lang="zh-CN" altLang="en-US" sz="2400" kern="1200" dirty="0" smtClean="0"/>
            <a:t>年</a:t>
          </a:r>
          <a:endParaRPr lang="zh-CN" altLang="en-US" sz="2400" kern="1200" dirty="0"/>
        </a:p>
      </dsp:txBody>
      <dsp:txXfrm>
        <a:off x="392282" y="3123865"/>
        <a:ext cx="1462920" cy="560740"/>
      </dsp:txXfrm>
    </dsp:sp>
    <dsp:sp modelId="{87287D44-476E-4D90-AD82-32048566E936}">
      <dsp:nvSpPr>
        <dsp:cNvPr id="0" name=""/>
        <dsp:cNvSpPr/>
      </dsp:nvSpPr>
      <dsp:spPr>
        <a:xfrm>
          <a:off x="2085373" y="2014431"/>
          <a:ext cx="1685037" cy="1389803"/>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smtClean="0"/>
            <a:t>GFSM 1986</a:t>
          </a:r>
          <a:endParaRPr lang="zh-CN" altLang="en-US" sz="1600" kern="1200" dirty="0"/>
        </a:p>
      </dsp:txBody>
      <dsp:txXfrm>
        <a:off x="2117356" y="2344229"/>
        <a:ext cx="1621071" cy="1028022"/>
      </dsp:txXfrm>
    </dsp:sp>
    <dsp:sp modelId="{7D869B96-6585-4E7A-9019-DBAB9F80E0D8}">
      <dsp:nvSpPr>
        <dsp:cNvPr id="0" name=""/>
        <dsp:cNvSpPr/>
      </dsp:nvSpPr>
      <dsp:spPr>
        <a:xfrm>
          <a:off x="3038365" y="1194884"/>
          <a:ext cx="1967016" cy="1967016"/>
        </a:xfrm>
        <a:prstGeom prst="circularArrow">
          <a:avLst>
            <a:gd name="adj1" fmla="val 2271"/>
            <a:gd name="adj2" fmla="val 273786"/>
            <a:gd name="adj3" fmla="val 19550703"/>
            <a:gd name="adj4" fmla="val 12575511"/>
            <a:gd name="adj5" fmla="val 26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32258E-4C11-4CFA-B55F-5B094C23FD3F}">
      <dsp:nvSpPr>
        <dsp:cNvPr id="0" name=""/>
        <dsp:cNvSpPr/>
      </dsp:nvSpPr>
      <dsp:spPr>
        <a:xfrm>
          <a:off x="2459826" y="1716616"/>
          <a:ext cx="1497810" cy="5956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1986</a:t>
          </a:r>
          <a:r>
            <a:rPr lang="zh-CN" altLang="en-US" sz="2400" kern="1200" dirty="0" smtClean="0"/>
            <a:t>年</a:t>
          </a:r>
          <a:endParaRPr lang="zh-CN" altLang="en-US" sz="2400" kern="1200" dirty="0"/>
        </a:p>
      </dsp:txBody>
      <dsp:txXfrm>
        <a:off x="2477271" y="1734061"/>
        <a:ext cx="1462920" cy="560740"/>
      </dsp:txXfrm>
    </dsp:sp>
    <dsp:sp modelId="{3A27DEE5-39D7-48E8-AD8D-2B5DB20BA2BB}">
      <dsp:nvSpPr>
        <dsp:cNvPr id="0" name=""/>
        <dsp:cNvSpPr/>
      </dsp:nvSpPr>
      <dsp:spPr>
        <a:xfrm>
          <a:off x="4170362" y="2014431"/>
          <a:ext cx="1685037" cy="1389803"/>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smtClean="0"/>
            <a:t>GFSM 2000</a:t>
          </a:r>
          <a:endParaRPr lang="zh-CN" altLang="en-US" sz="2400" kern="1200" dirty="0"/>
        </a:p>
      </dsp:txBody>
      <dsp:txXfrm>
        <a:off x="4202345" y="2046414"/>
        <a:ext cx="1621071" cy="1028022"/>
      </dsp:txXfrm>
    </dsp:sp>
    <dsp:sp modelId="{77EEB2B1-D80F-48F6-AD7D-FABBFA8AB817}">
      <dsp:nvSpPr>
        <dsp:cNvPr id="0" name=""/>
        <dsp:cNvSpPr/>
      </dsp:nvSpPr>
      <dsp:spPr>
        <a:xfrm>
          <a:off x="5137396" y="2417583"/>
          <a:ext cx="1751706" cy="1751706"/>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13D410-1A85-4C78-8B4F-D78B0A0D7958}">
      <dsp:nvSpPr>
        <dsp:cNvPr id="0" name=""/>
        <dsp:cNvSpPr/>
      </dsp:nvSpPr>
      <dsp:spPr>
        <a:xfrm>
          <a:off x="4544815" y="3106420"/>
          <a:ext cx="1497810" cy="5956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2000</a:t>
          </a:r>
          <a:r>
            <a:rPr lang="zh-CN" altLang="en-US" sz="2400" kern="1200" dirty="0" smtClean="0"/>
            <a:t>年</a:t>
          </a:r>
          <a:endParaRPr lang="zh-CN" altLang="en-US" sz="2400" kern="1200" dirty="0"/>
        </a:p>
      </dsp:txBody>
      <dsp:txXfrm>
        <a:off x="4562260" y="3123865"/>
        <a:ext cx="1462920" cy="560740"/>
      </dsp:txXfrm>
    </dsp:sp>
    <dsp:sp modelId="{6299B427-568E-420D-A4F9-42F797C6D61F}">
      <dsp:nvSpPr>
        <dsp:cNvPr id="0" name=""/>
        <dsp:cNvSpPr/>
      </dsp:nvSpPr>
      <dsp:spPr>
        <a:xfrm>
          <a:off x="6255351" y="2014431"/>
          <a:ext cx="1685037" cy="1389803"/>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smtClean="0"/>
            <a:t>GFSM 2014</a:t>
          </a:r>
          <a:endParaRPr lang="zh-CN" altLang="en-US" sz="1600" kern="1200" dirty="0"/>
        </a:p>
      </dsp:txBody>
      <dsp:txXfrm>
        <a:off x="6287334" y="2344229"/>
        <a:ext cx="1621071" cy="1028022"/>
      </dsp:txXfrm>
    </dsp:sp>
    <dsp:sp modelId="{D36E5E1B-475F-4DAE-8F4F-A137FFA1BA41}">
      <dsp:nvSpPr>
        <dsp:cNvPr id="0" name=""/>
        <dsp:cNvSpPr/>
      </dsp:nvSpPr>
      <dsp:spPr>
        <a:xfrm>
          <a:off x="6629803" y="1716616"/>
          <a:ext cx="1497810" cy="5956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2014</a:t>
          </a:r>
          <a:r>
            <a:rPr lang="zh-CN" altLang="en-US" sz="2400" kern="1200" dirty="0" smtClean="0"/>
            <a:t>年</a:t>
          </a:r>
          <a:endParaRPr lang="zh-CN" altLang="en-US" sz="2400" kern="1200" dirty="0"/>
        </a:p>
      </dsp:txBody>
      <dsp:txXfrm>
        <a:off x="6647248" y="1734061"/>
        <a:ext cx="1462920" cy="5607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5E3E6-AA88-4207-810F-7C20AE8D0181}">
      <dsp:nvSpPr>
        <dsp:cNvPr id="0" name=""/>
        <dsp:cNvSpPr/>
      </dsp:nvSpPr>
      <dsp:spPr>
        <a:xfrm>
          <a:off x="385" y="2014431"/>
          <a:ext cx="1685037" cy="1389803"/>
        </a:xfrm>
        <a:prstGeom prst="roundRect">
          <a:avLst>
            <a:gd name="adj" fmla="val 10000"/>
          </a:avLst>
        </a:prstGeom>
        <a:solidFill>
          <a:schemeClr val="accent6">
            <a:lumMod val="60000"/>
            <a:lumOff val="4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altLang="en-US" sz="1600" kern="1200" dirty="0" smtClean="0"/>
            <a:t>《 </a:t>
          </a:r>
          <a:r>
            <a:rPr lang="zh-CN" altLang="en-US" sz="1600" kern="1200" dirty="0" smtClean="0"/>
            <a:t>政府财政统计手册： 草稿</a:t>
          </a:r>
          <a:r>
            <a:rPr lang="en-US" altLang="en-US" sz="1600" kern="1200" dirty="0" smtClean="0"/>
            <a:t>》</a:t>
          </a:r>
          <a:endParaRPr lang="zh-CN" altLang="en-US" sz="1600" kern="1200" dirty="0"/>
        </a:p>
      </dsp:txBody>
      <dsp:txXfrm>
        <a:off x="32368" y="2046414"/>
        <a:ext cx="1621071" cy="1028022"/>
      </dsp:txXfrm>
    </dsp:sp>
    <dsp:sp modelId="{4DDB8E95-C192-4FEE-ADF6-67AA5ABEC389}">
      <dsp:nvSpPr>
        <dsp:cNvPr id="0" name=""/>
        <dsp:cNvSpPr/>
      </dsp:nvSpPr>
      <dsp:spPr>
        <a:xfrm>
          <a:off x="967418" y="2417583"/>
          <a:ext cx="1751706" cy="1751706"/>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AD952A-F98E-45FB-92EC-B166E8732584}">
      <dsp:nvSpPr>
        <dsp:cNvPr id="0" name=""/>
        <dsp:cNvSpPr/>
      </dsp:nvSpPr>
      <dsp:spPr>
        <a:xfrm>
          <a:off x="374837" y="3106420"/>
          <a:ext cx="1497810" cy="5956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1974</a:t>
          </a:r>
          <a:r>
            <a:rPr lang="zh-CN" altLang="en-US" sz="2400" kern="1200" dirty="0" smtClean="0"/>
            <a:t>年</a:t>
          </a:r>
          <a:endParaRPr lang="zh-CN" altLang="en-US" sz="2400" kern="1200" dirty="0"/>
        </a:p>
      </dsp:txBody>
      <dsp:txXfrm>
        <a:off x="392282" y="3123865"/>
        <a:ext cx="1462920" cy="560740"/>
      </dsp:txXfrm>
    </dsp:sp>
    <dsp:sp modelId="{87287D44-476E-4D90-AD82-32048566E936}">
      <dsp:nvSpPr>
        <dsp:cNvPr id="0" name=""/>
        <dsp:cNvSpPr/>
      </dsp:nvSpPr>
      <dsp:spPr>
        <a:xfrm>
          <a:off x="2085373" y="2014431"/>
          <a:ext cx="1685037" cy="1389803"/>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smtClean="0"/>
            <a:t>GFSM 1986</a:t>
          </a:r>
          <a:r>
            <a:rPr lang="zh-CN" altLang="en-US" sz="1600" kern="1200" dirty="0" smtClean="0"/>
            <a:t>（现金收付制）</a:t>
          </a:r>
          <a:endParaRPr lang="zh-CN" altLang="en-US" sz="1600" kern="1200" dirty="0"/>
        </a:p>
      </dsp:txBody>
      <dsp:txXfrm>
        <a:off x="2117356" y="2344229"/>
        <a:ext cx="1621071" cy="1028022"/>
      </dsp:txXfrm>
    </dsp:sp>
    <dsp:sp modelId="{7D869B96-6585-4E7A-9019-DBAB9F80E0D8}">
      <dsp:nvSpPr>
        <dsp:cNvPr id="0" name=""/>
        <dsp:cNvSpPr/>
      </dsp:nvSpPr>
      <dsp:spPr>
        <a:xfrm>
          <a:off x="3038365" y="1194884"/>
          <a:ext cx="1967016" cy="1967016"/>
        </a:xfrm>
        <a:prstGeom prst="circularArrow">
          <a:avLst>
            <a:gd name="adj1" fmla="val 2271"/>
            <a:gd name="adj2" fmla="val 273786"/>
            <a:gd name="adj3" fmla="val 19550703"/>
            <a:gd name="adj4" fmla="val 12575511"/>
            <a:gd name="adj5" fmla="val 26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32258E-4C11-4CFA-B55F-5B094C23FD3F}">
      <dsp:nvSpPr>
        <dsp:cNvPr id="0" name=""/>
        <dsp:cNvSpPr/>
      </dsp:nvSpPr>
      <dsp:spPr>
        <a:xfrm>
          <a:off x="2459826" y="1716616"/>
          <a:ext cx="1497810" cy="5956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1986</a:t>
          </a:r>
          <a:r>
            <a:rPr lang="zh-CN" altLang="en-US" sz="2400" kern="1200" dirty="0" smtClean="0"/>
            <a:t>年</a:t>
          </a:r>
          <a:endParaRPr lang="zh-CN" altLang="en-US" sz="2400" kern="1200" dirty="0"/>
        </a:p>
      </dsp:txBody>
      <dsp:txXfrm>
        <a:off x="2477271" y="1734061"/>
        <a:ext cx="1462920" cy="560740"/>
      </dsp:txXfrm>
    </dsp:sp>
    <dsp:sp modelId="{3A27DEE5-39D7-48E8-AD8D-2B5DB20BA2BB}">
      <dsp:nvSpPr>
        <dsp:cNvPr id="0" name=""/>
        <dsp:cNvSpPr/>
      </dsp:nvSpPr>
      <dsp:spPr>
        <a:xfrm>
          <a:off x="4170362" y="2014431"/>
          <a:ext cx="1685037" cy="1389803"/>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smtClean="0"/>
            <a:t>GFSM 2000</a:t>
          </a:r>
          <a:r>
            <a:rPr lang="zh-CN" altLang="en-US" sz="1600" kern="1200" dirty="0" smtClean="0"/>
            <a:t>（权责发生制）</a:t>
          </a:r>
          <a:endParaRPr lang="zh-CN" altLang="en-US" sz="2400" kern="1200" dirty="0"/>
        </a:p>
      </dsp:txBody>
      <dsp:txXfrm>
        <a:off x="4202345" y="2046414"/>
        <a:ext cx="1621071" cy="1028022"/>
      </dsp:txXfrm>
    </dsp:sp>
    <dsp:sp modelId="{77EEB2B1-D80F-48F6-AD7D-FABBFA8AB817}">
      <dsp:nvSpPr>
        <dsp:cNvPr id="0" name=""/>
        <dsp:cNvSpPr/>
      </dsp:nvSpPr>
      <dsp:spPr>
        <a:xfrm>
          <a:off x="5137396" y="2417583"/>
          <a:ext cx="1751706" cy="1751706"/>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13D410-1A85-4C78-8B4F-D78B0A0D7958}">
      <dsp:nvSpPr>
        <dsp:cNvPr id="0" name=""/>
        <dsp:cNvSpPr/>
      </dsp:nvSpPr>
      <dsp:spPr>
        <a:xfrm>
          <a:off x="4544815" y="3106420"/>
          <a:ext cx="1497810" cy="5956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2000</a:t>
          </a:r>
          <a:r>
            <a:rPr lang="zh-CN" altLang="en-US" sz="2400" kern="1200" dirty="0" smtClean="0"/>
            <a:t>年</a:t>
          </a:r>
          <a:endParaRPr lang="zh-CN" altLang="en-US" sz="2400" kern="1200" dirty="0"/>
        </a:p>
      </dsp:txBody>
      <dsp:txXfrm>
        <a:off x="4562260" y="3123865"/>
        <a:ext cx="1462920" cy="560740"/>
      </dsp:txXfrm>
    </dsp:sp>
    <dsp:sp modelId="{6299B427-568E-420D-A4F9-42F797C6D61F}">
      <dsp:nvSpPr>
        <dsp:cNvPr id="0" name=""/>
        <dsp:cNvSpPr/>
      </dsp:nvSpPr>
      <dsp:spPr>
        <a:xfrm>
          <a:off x="6255351" y="2014431"/>
          <a:ext cx="1685037" cy="1389803"/>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smtClean="0"/>
            <a:t>GFSM 2014</a:t>
          </a:r>
          <a:r>
            <a:rPr lang="zh-CN" altLang="en-US" sz="1600" kern="1200" dirty="0" smtClean="0"/>
            <a:t>（权责发生制）</a:t>
          </a:r>
          <a:endParaRPr lang="zh-CN" altLang="en-US" sz="1600" kern="1200" dirty="0"/>
        </a:p>
      </dsp:txBody>
      <dsp:txXfrm>
        <a:off x="6287334" y="2344229"/>
        <a:ext cx="1621071" cy="1028022"/>
      </dsp:txXfrm>
    </dsp:sp>
    <dsp:sp modelId="{D36E5E1B-475F-4DAE-8F4F-A137FFA1BA41}">
      <dsp:nvSpPr>
        <dsp:cNvPr id="0" name=""/>
        <dsp:cNvSpPr/>
      </dsp:nvSpPr>
      <dsp:spPr>
        <a:xfrm>
          <a:off x="6629803" y="1716616"/>
          <a:ext cx="1497810" cy="5956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2014</a:t>
          </a:r>
          <a:r>
            <a:rPr lang="zh-CN" altLang="en-US" sz="2400" kern="1200" dirty="0" smtClean="0"/>
            <a:t>年</a:t>
          </a:r>
          <a:endParaRPr lang="zh-CN" altLang="en-US" sz="2400" kern="1200" dirty="0"/>
        </a:p>
      </dsp:txBody>
      <dsp:txXfrm>
        <a:off x="6647248" y="1734061"/>
        <a:ext cx="1462920" cy="5607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45132-A90B-4EB6-9D46-80ADE4A410B9}">
      <dsp:nvSpPr>
        <dsp:cNvPr id="0" name=""/>
        <dsp:cNvSpPr/>
      </dsp:nvSpPr>
      <dsp:spPr>
        <a:xfrm>
          <a:off x="2552625" y="2709333"/>
          <a:ext cx="675382" cy="643466"/>
        </a:xfrm>
        <a:custGeom>
          <a:avLst/>
          <a:gdLst/>
          <a:ahLst/>
          <a:cxnLst/>
          <a:rect l="0" t="0" r="0" b="0"/>
          <a:pathLst>
            <a:path>
              <a:moveTo>
                <a:pt x="0" y="0"/>
              </a:moveTo>
              <a:lnTo>
                <a:pt x="337691" y="0"/>
              </a:lnTo>
              <a:lnTo>
                <a:pt x="337691" y="643466"/>
              </a:lnTo>
              <a:lnTo>
                <a:pt x="675382" y="643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66995" y="3007745"/>
        <a:ext cx="46642" cy="46642"/>
      </dsp:txXfrm>
    </dsp:sp>
    <dsp:sp modelId="{56F7858E-2F85-425E-81FA-FEF065C86362}">
      <dsp:nvSpPr>
        <dsp:cNvPr id="0" name=""/>
        <dsp:cNvSpPr/>
      </dsp:nvSpPr>
      <dsp:spPr>
        <a:xfrm>
          <a:off x="2552625" y="2065866"/>
          <a:ext cx="675382" cy="643466"/>
        </a:xfrm>
        <a:custGeom>
          <a:avLst/>
          <a:gdLst/>
          <a:ahLst/>
          <a:cxnLst/>
          <a:rect l="0" t="0" r="0" b="0"/>
          <a:pathLst>
            <a:path>
              <a:moveTo>
                <a:pt x="0" y="643466"/>
              </a:moveTo>
              <a:lnTo>
                <a:pt x="337691" y="643466"/>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66995" y="2364279"/>
        <a:ext cx="46642" cy="46642"/>
      </dsp:txXfrm>
    </dsp:sp>
    <dsp:sp modelId="{906B43F7-451F-4A68-BDBC-A183204F1E91}">
      <dsp:nvSpPr>
        <dsp:cNvPr id="0" name=""/>
        <dsp:cNvSpPr/>
      </dsp:nvSpPr>
      <dsp:spPr>
        <a:xfrm rot="16200000">
          <a:off x="641407" y="2194560"/>
          <a:ext cx="2792889"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核算对象</a:t>
          </a:r>
          <a:endParaRPr lang="zh-CN" altLang="en-US" sz="2800" kern="1200" dirty="0"/>
        </a:p>
      </dsp:txBody>
      <dsp:txXfrm>
        <a:off x="641407" y="2194560"/>
        <a:ext cx="2792889" cy="1029546"/>
      </dsp:txXfrm>
    </dsp:sp>
    <dsp:sp modelId="{2AD53481-61A4-4CF2-B97D-CE61B03CE405}">
      <dsp:nvSpPr>
        <dsp:cNvPr id="0" name=""/>
        <dsp:cNvSpPr/>
      </dsp:nvSpPr>
      <dsp:spPr>
        <a:xfrm>
          <a:off x="3228008" y="1551093"/>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流量</a:t>
          </a:r>
          <a:endParaRPr lang="zh-CN" altLang="en-US" sz="2400" kern="1200" dirty="0"/>
        </a:p>
      </dsp:txBody>
      <dsp:txXfrm>
        <a:off x="3228008" y="1551093"/>
        <a:ext cx="3376913" cy="1029546"/>
      </dsp:txXfrm>
    </dsp:sp>
    <dsp:sp modelId="{91FC491B-1962-436F-B63C-A39514D57E50}">
      <dsp:nvSpPr>
        <dsp:cNvPr id="0" name=""/>
        <dsp:cNvSpPr/>
      </dsp:nvSpPr>
      <dsp:spPr>
        <a:xfrm>
          <a:off x="3228008" y="2838026"/>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存量</a:t>
          </a:r>
          <a:endParaRPr lang="zh-CN" altLang="en-US" sz="2400" kern="1200" dirty="0"/>
        </a:p>
      </dsp:txBody>
      <dsp:txXfrm>
        <a:off x="3228008" y="2838026"/>
        <a:ext cx="3376913" cy="10295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45132-A90B-4EB6-9D46-80ADE4A410B9}">
      <dsp:nvSpPr>
        <dsp:cNvPr id="0" name=""/>
        <dsp:cNvSpPr/>
      </dsp:nvSpPr>
      <dsp:spPr>
        <a:xfrm>
          <a:off x="2552625" y="2709333"/>
          <a:ext cx="665859" cy="892277"/>
        </a:xfrm>
        <a:custGeom>
          <a:avLst/>
          <a:gdLst/>
          <a:ahLst/>
          <a:cxnLst/>
          <a:rect l="0" t="0" r="0" b="0"/>
          <a:pathLst>
            <a:path>
              <a:moveTo>
                <a:pt x="0" y="0"/>
              </a:moveTo>
              <a:lnTo>
                <a:pt x="332929" y="0"/>
              </a:lnTo>
              <a:lnTo>
                <a:pt x="332929" y="892277"/>
              </a:lnTo>
              <a:lnTo>
                <a:pt x="665859" y="8922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57721" y="3127638"/>
        <a:ext cx="55667" cy="55667"/>
      </dsp:txXfrm>
    </dsp:sp>
    <dsp:sp modelId="{56F7858E-2F85-425E-81FA-FEF065C86362}">
      <dsp:nvSpPr>
        <dsp:cNvPr id="0" name=""/>
        <dsp:cNvSpPr/>
      </dsp:nvSpPr>
      <dsp:spPr>
        <a:xfrm>
          <a:off x="2552625" y="1770592"/>
          <a:ext cx="675382" cy="938740"/>
        </a:xfrm>
        <a:custGeom>
          <a:avLst/>
          <a:gdLst/>
          <a:ahLst/>
          <a:cxnLst/>
          <a:rect l="0" t="0" r="0" b="0"/>
          <a:pathLst>
            <a:path>
              <a:moveTo>
                <a:pt x="0" y="938740"/>
              </a:moveTo>
              <a:lnTo>
                <a:pt x="337691" y="938740"/>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61405" y="2211051"/>
        <a:ext cx="57822" cy="57822"/>
      </dsp:txXfrm>
    </dsp:sp>
    <dsp:sp modelId="{906B43F7-451F-4A68-BDBC-A183204F1E91}">
      <dsp:nvSpPr>
        <dsp:cNvPr id="0" name=""/>
        <dsp:cNvSpPr/>
      </dsp:nvSpPr>
      <dsp:spPr>
        <a:xfrm rot="16200000">
          <a:off x="641407" y="2194560"/>
          <a:ext cx="2792889"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度量方法</a:t>
          </a:r>
          <a:endParaRPr lang="zh-CN" altLang="en-US" sz="2800" kern="1200" dirty="0"/>
        </a:p>
      </dsp:txBody>
      <dsp:txXfrm>
        <a:off x="641407" y="2194560"/>
        <a:ext cx="2792889" cy="1029546"/>
      </dsp:txXfrm>
    </dsp:sp>
    <dsp:sp modelId="{2AD53481-61A4-4CF2-B97D-CE61B03CE405}">
      <dsp:nvSpPr>
        <dsp:cNvPr id="0" name=""/>
        <dsp:cNvSpPr/>
      </dsp:nvSpPr>
      <dsp:spPr>
        <a:xfrm>
          <a:off x="3228008" y="1255819"/>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简单加总法</a:t>
          </a:r>
          <a:endParaRPr lang="zh-CN" altLang="en-US" sz="2400" kern="1200" dirty="0"/>
        </a:p>
      </dsp:txBody>
      <dsp:txXfrm>
        <a:off x="3228008" y="1255819"/>
        <a:ext cx="3376913" cy="1029546"/>
      </dsp:txXfrm>
    </dsp:sp>
    <dsp:sp modelId="{91FC491B-1962-436F-B63C-A39514D57E50}">
      <dsp:nvSpPr>
        <dsp:cNvPr id="0" name=""/>
        <dsp:cNvSpPr/>
      </dsp:nvSpPr>
      <dsp:spPr>
        <a:xfrm>
          <a:off x="3218485" y="3086837"/>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加权汇总法</a:t>
          </a:r>
          <a:endParaRPr lang="zh-CN" altLang="en-US" sz="2400" kern="1200" dirty="0"/>
        </a:p>
      </dsp:txBody>
      <dsp:txXfrm>
        <a:off x="3218485" y="3086837"/>
        <a:ext cx="3376913" cy="10295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C97F4-2906-4AF9-AB62-4282A0040F51}">
      <dsp:nvSpPr>
        <dsp:cNvPr id="0" name=""/>
        <dsp:cNvSpPr/>
      </dsp:nvSpPr>
      <dsp:spPr>
        <a:xfrm>
          <a:off x="2539" y="786633"/>
          <a:ext cx="2476500" cy="990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zh-CN" altLang="en-US" sz="2400" kern="1200" dirty="0" smtClean="0"/>
            <a:t>第一种范围</a:t>
          </a:r>
          <a:endParaRPr lang="zh-CN" altLang="en-US" sz="2400" kern="1200" dirty="0"/>
        </a:p>
      </dsp:txBody>
      <dsp:txXfrm>
        <a:off x="2539" y="786633"/>
        <a:ext cx="2476500" cy="990600"/>
      </dsp:txXfrm>
    </dsp:sp>
    <dsp:sp modelId="{5BCF0A5B-9135-42D8-B1F8-A8F12EFFDD72}">
      <dsp:nvSpPr>
        <dsp:cNvPr id="0" name=""/>
        <dsp:cNvSpPr/>
      </dsp:nvSpPr>
      <dsp:spPr>
        <a:xfrm>
          <a:off x="2539" y="1777233"/>
          <a:ext cx="2476500" cy="28547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t>只核算金融交易</a:t>
          </a:r>
          <a:endParaRPr lang="zh-CN" altLang="en-US" sz="2000" kern="1200" dirty="0"/>
        </a:p>
      </dsp:txBody>
      <dsp:txXfrm>
        <a:off x="2539" y="1777233"/>
        <a:ext cx="2476500" cy="2854799"/>
      </dsp:txXfrm>
    </dsp:sp>
    <dsp:sp modelId="{A833E0DB-330E-4A39-8984-25C422BA3E46}">
      <dsp:nvSpPr>
        <dsp:cNvPr id="0" name=""/>
        <dsp:cNvSpPr/>
      </dsp:nvSpPr>
      <dsp:spPr>
        <a:xfrm>
          <a:off x="2825749" y="786633"/>
          <a:ext cx="2476500" cy="990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zh-CN" altLang="en-US" sz="2400" kern="1200" dirty="0" smtClean="0"/>
            <a:t>第二种范围</a:t>
          </a:r>
          <a:endParaRPr lang="zh-CN" altLang="en-US" sz="2400" kern="1200" dirty="0"/>
        </a:p>
      </dsp:txBody>
      <dsp:txXfrm>
        <a:off x="2825749" y="786633"/>
        <a:ext cx="2476500" cy="990600"/>
      </dsp:txXfrm>
    </dsp:sp>
    <dsp:sp modelId="{73833E10-DFBC-430C-BBCB-B666F882D055}">
      <dsp:nvSpPr>
        <dsp:cNvPr id="0" name=""/>
        <dsp:cNvSpPr/>
      </dsp:nvSpPr>
      <dsp:spPr>
        <a:xfrm>
          <a:off x="2825749" y="1777233"/>
          <a:ext cx="2476500" cy="28547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除金融交易外，核算范围还包括总储蓄和资本形成总额，在一定程度上把资金流量表和其他核算联系起来</a:t>
          </a:r>
          <a:endParaRPr lang="zh-CN" altLang="en-US" sz="1800" kern="1200" dirty="0"/>
        </a:p>
      </dsp:txBody>
      <dsp:txXfrm>
        <a:off x="2825749" y="1777233"/>
        <a:ext cx="2476500" cy="2854799"/>
      </dsp:txXfrm>
    </dsp:sp>
    <dsp:sp modelId="{392B63B1-CD0B-4ECB-A028-6F83CFA2F1F7}">
      <dsp:nvSpPr>
        <dsp:cNvPr id="0" name=""/>
        <dsp:cNvSpPr/>
      </dsp:nvSpPr>
      <dsp:spPr>
        <a:xfrm>
          <a:off x="5648960" y="786633"/>
          <a:ext cx="2476500" cy="990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zh-CN" altLang="en-US" sz="2400" kern="1200" dirty="0" smtClean="0"/>
            <a:t>第三种范围</a:t>
          </a:r>
          <a:endParaRPr lang="zh-CN" altLang="en-US" sz="2400" kern="1200" dirty="0"/>
        </a:p>
      </dsp:txBody>
      <dsp:txXfrm>
        <a:off x="5648960" y="786633"/>
        <a:ext cx="2476500" cy="990600"/>
      </dsp:txXfrm>
    </dsp:sp>
    <dsp:sp modelId="{08A621A0-6353-4B13-9A4E-8046A3135A7F}">
      <dsp:nvSpPr>
        <dsp:cNvPr id="0" name=""/>
        <dsp:cNvSpPr/>
      </dsp:nvSpPr>
      <dsp:spPr>
        <a:xfrm>
          <a:off x="5648960" y="1777233"/>
          <a:ext cx="2476500" cy="28547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zh-CN" altLang="en-US" sz="1800" kern="1200" dirty="0" smtClean="0"/>
            <a:t>以</a:t>
          </a:r>
          <a:r>
            <a:rPr lang="en-US" altLang="zh-CN" sz="1800" kern="1200" dirty="0" smtClean="0"/>
            <a:t>GDP</a:t>
          </a:r>
          <a:r>
            <a:rPr lang="zh-CN" altLang="en-US" sz="1800" kern="1200" dirty="0" smtClean="0"/>
            <a:t>作为核算的初始流量，不仅包括金融交易，也包括实物交易</a:t>
          </a:r>
          <a:endParaRPr lang="zh-CN" altLang="en-US" sz="1800" kern="1200" dirty="0"/>
        </a:p>
      </dsp:txBody>
      <dsp:txXfrm>
        <a:off x="5648960" y="1777233"/>
        <a:ext cx="2476500" cy="2854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45132-A90B-4EB6-9D46-80ADE4A410B9}">
      <dsp:nvSpPr>
        <dsp:cNvPr id="0" name=""/>
        <dsp:cNvSpPr/>
      </dsp:nvSpPr>
      <dsp:spPr>
        <a:xfrm>
          <a:off x="2552625" y="2709333"/>
          <a:ext cx="665859" cy="892277"/>
        </a:xfrm>
        <a:custGeom>
          <a:avLst/>
          <a:gdLst/>
          <a:ahLst/>
          <a:cxnLst/>
          <a:rect l="0" t="0" r="0" b="0"/>
          <a:pathLst>
            <a:path>
              <a:moveTo>
                <a:pt x="0" y="0"/>
              </a:moveTo>
              <a:lnTo>
                <a:pt x="332929" y="0"/>
              </a:lnTo>
              <a:lnTo>
                <a:pt x="332929" y="892277"/>
              </a:lnTo>
              <a:lnTo>
                <a:pt x="665859" y="8922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57721" y="3127638"/>
        <a:ext cx="55667" cy="55667"/>
      </dsp:txXfrm>
    </dsp:sp>
    <dsp:sp modelId="{56F7858E-2F85-425E-81FA-FEF065C86362}">
      <dsp:nvSpPr>
        <dsp:cNvPr id="0" name=""/>
        <dsp:cNvSpPr/>
      </dsp:nvSpPr>
      <dsp:spPr>
        <a:xfrm>
          <a:off x="2552625" y="1770592"/>
          <a:ext cx="675382" cy="938740"/>
        </a:xfrm>
        <a:custGeom>
          <a:avLst/>
          <a:gdLst/>
          <a:ahLst/>
          <a:cxnLst/>
          <a:rect l="0" t="0" r="0" b="0"/>
          <a:pathLst>
            <a:path>
              <a:moveTo>
                <a:pt x="0" y="938740"/>
              </a:moveTo>
              <a:lnTo>
                <a:pt x="337691" y="938740"/>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61405" y="2211051"/>
        <a:ext cx="57822" cy="57822"/>
      </dsp:txXfrm>
    </dsp:sp>
    <dsp:sp modelId="{906B43F7-451F-4A68-BDBC-A183204F1E91}">
      <dsp:nvSpPr>
        <dsp:cNvPr id="0" name=""/>
        <dsp:cNvSpPr/>
      </dsp:nvSpPr>
      <dsp:spPr>
        <a:xfrm rot="16200000">
          <a:off x="641407" y="2194560"/>
          <a:ext cx="2792889"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实物交易</a:t>
          </a:r>
          <a:endParaRPr lang="zh-CN" altLang="en-US" sz="2800" kern="1200" dirty="0"/>
        </a:p>
      </dsp:txBody>
      <dsp:txXfrm>
        <a:off x="641407" y="2194560"/>
        <a:ext cx="2792889" cy="1029546"/>
      </dsp:txXfrm>
    </dsp:sp>
    <dsp:sp modelId="{2AD53481-61A4-4CF2-B97D-CE61B03CE405}">
      <dsp:nvSpPr>
        <dsp:cNvPr id="0" name=""/>
        <dsp:cNvSpPr/>
      </dsp:nvSpPr>
      <dsp:spPr>
        <a:xfrm>
          <a:off x="3228008" y="1255819"/>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经常账户</a:t>
          </a:r>
          <a:endParaRPr lang="zh-CN" altLang="en-US" sz="2400" kern="1200" dirty="0"/>
        </a:p>
      </dsp:txBody>
      <dsp:txXfrm>
        <a:off x="3228008" y="1255819"/>
        <a:ext cx="3376913" cy="1029546"/>
      </dsp:txXfrm>
    </dsp:sp>
    <dsp:sp modelId="{91FC491B-1962-436F-B63C-A39514D57E50}">
      <dsp:nvSpPr>
        <dsp:cNvPr id="0" name=""/>
        <dsp:cNvSpPr/>
      </dsp:nvSpPr>
      <dsp:spPr>
        <a:xfrm>
          <a:off x="3218485" y="3086837"/>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资本账户</a:t>
          </a:r>
          <a:endParaRPr lang="zh-CN" altLang="en-US" sz="2400" kern="1200" dirty="0"/>
        </a:p>
      </dsp:txBody>
      <dsp:txXfrm>
        <a:off x="3218485" y="3086837"/>
        <a:ext cx="3376913" cy="102954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93E30-4960-415D-B04E-D6EBE4AED462}" type="datetimeFigureOut">
              <a:rPr lang="zh-CN" altLang="en-US" smtClean="0"/>
              <a:t>2018/10/23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1E139-A7E1-44AC-99A9-DB24E6D412F5}" type="slidenum">
              <a:rPr lang="zh-CN" altLang="en-US" smtClean="0"/>
              <a:t>‹#›</a:t>
            </a:fld>
            <a:endParaRPr lang="zh-CN" altLang="en-US"/>
          </a:p>
        </p:txBody>
      </p:sp>
    </p:spTree>
    <p:extLst>
      <p:ext uri="{BB962C8B-B14F-4D97-AF65-F5344CB8AC3E}">
        <p14:creationId xmlns:p14="http://schemas.microsoft.com/office/powerpoint/2010/main" val="2608890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30</a:t>
            </a:fld>
            <a:endParaRPr lang="zh-CN" altLang="en-US"/>
          </a:p>
        </p:txBody>
      </p:sp>
    </p:spTree>
    <p:extLst>
      <p:ext uri="{BB962C8B-B14F-4D97-AF65-F5344CB8AC3E}">
        <p14:creationId xmlns:p14="http://schemas.microsoft.com/office/powerpoint/2010/main" val="2753303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51</a:t>
            </a:fld>
            <a:endParaRPr lang="zh-CN" altLang="en-US"/>
          </a:p>
        </p:txBody>
      </p:sp>
    </p:spTree>
    <p:extLst>
      <p:ext uri="{BB962C8B-B14F-4D97-AF65-F5344CB8AC3E}">
        <p14:creationId xmlns:p14="http://schemas.microsoft.com/office/powerpoint/2010/main" val="127286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34</a:t>
            </a:fld>
            <a:endParaRPr lang="zh-CN" altLang="en-US"/>
          </a:p>
        </p:txBody>
      </p:sp>
    </p:spTree>
    <p:extLst>
      <p:ext uri="{BB962C8B-B14F-4D97-AF65-F5344CB8AC3E}">
        <p14:creationId xmlns:p14="http://schemas.microsoft.com/office/powerpoint/2010/main" val="2753303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44</a:t>
            </a:fld>
            <a:endParaRPr lang="zh-CN" altLang="en-US"/>
          </a:p>
        </p:txBody>
      </p:sp>
    </p:spTree>
    <p:extLst>
      <p:ext uri="{BB962C8B-B14F-4D97-AF65-F5344CB8AC3E}">
        <p14:creationId xmlns:p14="http://schemas.microsoft.com/office/powerpoint/2010/main" val="1272860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45</a:t>
            </a:fld>
            <a:endParaRPr lang="zh-CN" altLang="en-US"/>
          </a:p>
        </p:txBody>
      </p:sp>
    </p:spTree>
    <p:extLst>
      <p:ext uri="{BB962C8B-B14F-4D97-AF65-F5344CB8AC3E}">
        <p14:creationId xmlns:p14="http://schemas.microsoft.com/office/powerpoint/2010/main" val="1272860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46</a:t>
            </a:fld>
            <a:endParaRPr lang="zh-CN" altLang="en-US"/>
          </a:p>
        </p:txBody>
      </p:sp>
    </p:spTree>
    <p:extLst>
      <p:ext uri="{BB962C8B-B14F-4D97-AF65-F5344CB8AC3E}">
        <p14:creationId xmlns:p14="http://schemas.microsoft.com/office/powerpoint/2010/main" val="1272860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47</a:t>
            </a:fld>
            <a:endParaRPr lang="zh-CN" altLang="en-US"/>
          </a:p>
        </p:txBody>
      </p:sp>
    </p:spTree>
    <p:extLst>
      <p:ext uri="{BB962C8B-B14F-4D97-AF65-F5344CB8AC3E}">
        <p14:creationId xmlns:p14="http://schemas.microsoft.com/office/powerpoint/2010/main" val="1272860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48</a:t>
            </a:fld>
            <a:endParaRPr lang="zh-CN" altLang="en-US"/>
          </a:p>
        </p:txBody>
      </p:sp>
    </p:spTree>
    <p:extLst>
      <p:ext uri="{BB962C8B-B14F-4D97-AF65-F5344CB8AC3E}">
        <p14:creationId xmlns:p14="http://schemas.microsoft.com/office/powerpoint/2010/main" val="1272860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49</a:t>
            </a:fld>
            <a:endParaRPr lang="zh-CN" altLang="en-US"/>
          </a:p>
        </p:txBody>
      </p:sp>
    </p:spTree>
    <p:extLst>
      <p:ext uri="{BB962C8B-B14F-4D97-AF65-F5344CB8AC3E}">
        <p14:creationId xmlns:p14="http://schemas.microsoft.com/office/powerpoint/2010/main" val="127286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50</a:t>
            </a:fld>
            <a:endParaRPr lang="zh-CN" altLang="en-US"/>
          </a:p>
        </p:txBody>
      </p:sp>
    </p:spTree>
    <p:extLst>
      <p:ext uri="{BB962C8B-B14F-4D97-AF65-F5344CB8AC3E}">
        <p14:creationId xmlns:p14="http://schemas.microsoft.com/office/powerpoint/2010/main" val="1272860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a16="http://schemas.microsoft.com/office/drawing/2014/main" xmlns=""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a16="http://schemas.microsoft.com/office/drawing/2014/main" xmlns=""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Tree>
    <p:extLst>
      <p:ext uri="{BB962C8B-B14F-4D97-AF65-F5344CB8AC3E}">
        <p14:creationId xmlns:p14="http://schemas.microsoft.com/office/powerpoint/2010/main" val="160388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40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5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49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a16="http://schemas.microsoft.com/office/drawing/2014/main" xmlns=""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a16="http://schemas.microsoft.com/office/drawing/2014/main" xmlns=""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grpSp>
        <p:nvGrpSpPr>
          <p:cNvPr id="5" name="组合 4">
            <a:extLst>
              <a:ext uri="{FF2B5EF4-FFF2-40B4-BE49-F238E27FC236}">
                <a16:creationId xmlns:a16="http://schemas.microsoft.com/office/drawing/2014/main" xmlns="" id="{37AD4482-1C13-40ED-BF28-B1DBCA11DE9B}"/>
              </a:ext>
            </a:extLst>
          </p:cNvPr>
          <p:cNvGrpSpPr/>
          <p:nvPr userDrawn="1"/>
        </p:nvGrpSpPr>
        <p:grpSpPr>
          <a:xfrm>
            <a:off x="10817779" y="6614190"/>
            <a:ext cx="785563" cy="246985"/>
            <a:chOff x="10089202" y="5934072"/>
            <a:chExt cx="1541440" cy="484636"/>
          </a:xfrm>
        </p:grpSpPr>
        <p:sp>
          <p:nvSpPr>
            <p:cNvPr id="6" name="矩形 5">
              <a:extLst>
                <a:ext uri="{FF2B5EF4-FFF2-40B4-BE49-F238E27FC236}">
                  <a16:creationId xmlns:a16="http://schemas.microsoft.com/office/drawing/2014/main" xmlns="" id="{7D76051E-43D1-4259-83DD-51B5E43537F3}"/>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81B7F237-1D0D-44A3-92FD-402585640E20}"/>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4511E0BB-A703-4F5C-B074-4E30A8F5DADC}"/>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
            <a:extLst>
              <a:ext uri="{FF2B5EF4-FFF2-40B4-BE49-F238E27FC236}">
                <a16:creationId xmlns:a16="http://schemas.microsoft.com/office/drawing/2014/main" xmlns="" id="{C660F40A-8B96-407F-802E-430CA3A8C979}"/>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2445294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36CCEDCD-C5EE-471A-BF49-146D1413FC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1" name="矩形 10">
            <a:extLst>
              <a:ext uri="{FF2B5EF4-FFF2-40B4-BE49-F238E27FC236}">
                <a16:creationId xmlns:a16="http://schemas.microsoft.com/office/drawing/2014/main" xmlns="" id="{B353B932-CB87-4828-91F2-46E063745B6E}"/>
              </a:ext>
            </a:extLst>
          </p:cNvPr>
          <p:cNvSpPr/>
          <p:nvPr userDrawn="1"/>
        </p:nvSpPr>
        <p:spPr>
          <a:xfrm>
            <a:off x="0" y="203199"/>
            <a:ext cx="12192000" cy="794328"/>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xmlns="" id="{133C51A8-8635-45D6-A347-343F23D0A611}"/>
              </a:ext>
            </a:extLst>
          </p:cNvPr>
          <p:cNvGrpSpPr/>
          <p:nvPr userDrawn="1"/>
        </p:nvGrpSpPr>
        <p:grpSpPr>
          <a:xfrm>
            <a:off x="10817779" y="6614190"/>
            <a:ext cx="785563" cy="246985"/>
            <a:chOff x="10089202" y="5934072"/>
            <a:chExt cx="1541440" cy="484636"/>
          </a:xfrm>
        </p:grpSpPr>
        <p:sp>
          <p:nvSpPr>
            <p:cNvPr id="5" name="矩形 4">
              <a:extLst>
                <a:ext uri="{FF2B5EF4-FFF2-40B4-BE49-F238E27FC236}">
                  <a16:creationId xmlns:a16="http://schemas.microsoft.com/office/drawing/2014/main" xmlns="" id="{C84D39DD-97B3-4AF0-9B6F-06C5A0139734}"/>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D0D0C1E9-BFF1-43E5-9236-81DF8B1D8A76}"/>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B8AEEC6A-B0B3-452A-90AB-6D44E3AA76CE}"/>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灯片编号占位符 1">
            <a:extLst>
              <a:ext uri="{FF2B5EF4-FFF2-40B4-BE49-F238E27FC236}">
                <a16:creationId xmlns:a16="http://schemas.microsoft.com/office/drawing/2014/main" xmlns="" id="{705B942A-C007-4F5A-B4B7-0E16E6A56613}"/>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3931303234"/>
      </p:ext>
    </p:extLst>
  </p:cSld>
  <p:clrMapOvr>
    <a:masterClrMapping/>
  </p:clrMapOvr>
  <p:extLst mod="1">
    <p:ext uri="{DCECCB84-F9BA-43D5-87BE-67443E8EF086}">
      <p15:sldGuideLst xmlns:p15="http://schemas.microsoft.com/office/powerpoint/2012/main" xmlns="">
        <p15:guide id="1" pos="3840" userDrawn="1">
          <p15:clr>
            <a:srgbClr val="FBAE40"/>
          </p15:clr>
        </p15:guide>
        <p15:guide id="2" pos="325" userDrawn="1">
          <p15:clr>
            <a:srgbClr val="FBAE40"/>
          </p15:clr>
        </p15:guide>
        <p15:guide id="3" orient="horz" pos="504" userDrawn="1">
          <p15:clr>
            <a:srgbClr val="FBAE40"/>
          </p15:clr>
        </p15:guide>
        <p15:guide id="4" orient="horz" pos="25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06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262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903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159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47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6C44611-4148-4830-913E-24B7C0EF3835}"/>
              </a:ext>
            </a:extLst>
          </p:cNvPr>
          <p:cNvGrpSpPr/>
          <p:nvPr userDrawn="1"/>
        </p:nvGrpSpPr>
        <p:grpSpPr>
          <a:xfrm>
            <a:off x="10817779" y="6614190"/>
            <a:ext cx="785563" cy="246985"/>
            <a:chOff x="10089202" y="5934072"/>
            <a:chExt cx="1541440" cy="484636"/>
          </a:xfrm>
        </p:grpSpPr>
        <p:sp>
          <p:nvSpPr>
            <p:cNvPr id="3" name="矩形 2">
              <a:extLst>
                <a:ext uri="{FF2B5EF4-FFF2-40B4-BE49-F238E27FC236}">
                  <a16:creationId xmlns:a16="http://schemas.microsoft.com/office/drawing/2014/main" xmlns="" id="{35D0E0AB-284E-4813-B7FC-B4C0DD4BA1D9}"/>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B9A8107A-C32E-4C31-B394-FBAAB7B49209}"/>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BD906CF2-3C2B-4E19-9FCA-6BA8A96C471D}"/>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1">
            <a:extLst>
              <a:ext uri="{FF2B5EF4-FFF2-40B4-BE49-F238E27FC236}">
                <a16:creationId xmlns:a16="http://schemas.microsoft.com/office/drawing/2014/main" xmlns="" id="{0A7CD1D7-2172-466A-843A-2D53A5532270}"/>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1917946369"/>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image" Target="../media/image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9.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10.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13.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15.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17.wmf"/><Relationship Id="rId5" Type="http://schemas.openxmlformats.org/officeDocument/2006/relationships/oleObject" Target="../embeddings/oleObject13.bin"/><Relationship Id="rId4" Type="http://schemas.openxmlformats.org/officeDocument/2006/relationships/image" Target="../media/image16.wmf"/></Relationships>
</file>

<file path=ppt/slides/_rels/slide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10.vml"/><Relationship Id="rId4" Type="http://schemas.openxmlformats.org/officeDocument/2006/relationships/image" Target="../media/image18.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20.wmf"/><Relationship Id="rId5" Type="http://schemas.openxmlformats.org/officeDocument/2006/relationships/oleObject" Target="../embeddings/oleObject16.bin"/><Relationship Id="rId4" Type="http://schemas.openxmlformats.org/officeDocument/2006/relationships/image" Target="../media/image19.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vmlDrawing" Target="../drawings/vmlDrawing12.vml"/><Relationship Id="rId5" Type="http://schemas.openxmlformats.org/officeDocument/2006/relationships/image" Target="../media/image29.wmf"/><Relationship Id="rId4" Type="http://schemas.openxmlformats.org/officeDocument/2006/relationships/oleObject" Target="../embeddings/oleObject17.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vmlDrawing" Target="../drawings/vmlDrawing13.vml"/><Relationship Id="rId5" Type="http://schemas.openxmlformats.org/officeDocument/2006/relationships/image" Target="../media/image30.wmf"/><Relationship Id="rId4" Type="http://schemas.openxmlformats.org/officeDocument/2006/relationships/oleObject" Target="../embeddings/oleObject18.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Microsoft_Word_97_-_2003___1.doc"/><Relationship Id="rId7" Type="http://schemas.openxmlformats.org/officeDocument/2006/relationships/oleObject" Target="../embeddings/Microsoft_Word_97_-_2003___3.doc"/><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41.wmf"/><Relationship Id="rId5" Type="http://schemas.openxmlformats.org/officeDocument/2006/relationships/oleObject" Target="../embeddings/Microsoft_Word_97_-_2003___2.doc"/><Relationship Id="rId4" Type="http://schemas.openxmlformats.org/officeDocument/2006/relationships/image" Target="../media/image40.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44.wmf"/><Relationship Id="rId5" Type="http://schemas.openxmlformats.org/officeDocument/2006/relationships/oleObject" Target="../embeddings/oleObject20.bin"/><Relationship Id="rId4" Type="http://schemas.openxmlformats.org/officeDocument/2006/relationships/image" Target="../media/image43.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xml"/><Relationship Id="rId1" Type="http://schemas.openxmlformats.org/officeDocument/2006/relationships/vmlDrawing" Target="../drawings/vmlDrawing16.vml"/><Relationship Id="rId4" Type="http://schemas.openxmlformats.org/officeDocument/2006/relationships/image" Target="../media/image45.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vmlDrawing" Target="../drawings/vmlDrawing17.vml"/><Relationship Id="rId4" Type="http://schemas.openxmlformats.org/officeDocument/2006/relationships/image" Target="../media/image46.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57CDD901-3051-4DC8-9F43-4036819C9278}"/>
              </a:ext>
            </a:extLst>
          </p:cNvPr>
          <p:cNvSpPr/>
          <p:nvPr/>
        </p:nvSpPr>
        <p:spPr>
          <a:xfrm>
            <a:off x="0" y="1980293"/>
            <a:ext cx="12191999" cy="21122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C9E5DDA7-1EF8-4BBA-9F69-884932B8D319}"/>
              </a:ext>
            </a:extLst>
          </p:cNvPr>
          <p:cNvSpPr/>
          <p:nvPr/>
        </p:nvSpPr>
        <p:spPr>
          <a:xfrm>
            <a:off x="720140" y="2129407"/>
            <a:ext cx="10757485" cy="1808618"/>
          </a:xfrm>
          <a:prstGeom prst="rect">
            <a:avLst/>
          </a:prstGeom>
          <a:solidFill>
            <a:srgbClr val="00A9F3"/>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52FF32B2-EC66-4778-A1CB-C91AF086FEE4}"/>
              </a:ext>
            </a:extLst>
          </p:cNvPr>
          <p:cNvSpPr/>
          <p:nvPr/>
        </p:nvSpPr>
        <p:spPr>
          <a:xfrm>
            <a:off x="4758446" y="2482433"/>
            <a:ext cx="6728124" cy="769441"/>
          </a:xfrm>
          <a:prstGeom prst="rect">
            <a:avLst/>
          </a:prstGeom>
        </p:spPr>
        <p:txBody>
          <a:bodyPr wrap="none">
            <a:spAutoFit/>
          </a:bodyPr>
          <a:lstStyle/>
          <a:p>
            <a:pPr algn="ctr"/>
            <a:r>
              <a:rPr lang="zh-CN" altLang="en-US" sz="4400" b="1" dirty="0" smtClean="0">
                <a:solidFill>
                  <a:schemeClr val="bg1"/>
                </a:solidFill>
                <a:effectLst>
                  <a:outerShdw blurRad="38100" dist="38100" dir="2700000" algn="tl">
                    <a:srgbClr val="000000">
                      <a:alpha val="43137"/>
                    </a:srgbClr>
                  </a:outerShdw>
                </a:effectLst>
              </a:rPr>
              <a:t>第四章  国民经济过程统计</a:t>
            </a:r>
            <a:endParaRPr lang="zh-CN" altLang="en-US" sz="4400" b="1" dirty="0">
              <a:solidFill>
                <a:schemeClr val="bg1"/>
              </a:solidFill>
              <a:effectLst>
                <a:outerShdw blurRad="38100" dist="38100" dir="2700000" algn="tl">
                  <a:srgbClr val="000000">
                    <a:alpha val="43137"/>
                  </a:srgbClr>
                </a:outerShdw>
              </a:effectLst>
            </a:endParaRPr>
          </a:p>
        </p:txBody>
      </p:sp>
      <p:sp>
        <p:nvSpPr>
          <p:cNvPr id="12" name="矩形 11">
            <a:extLst>
              <a:ext uri="{FF2B5EF4-FFF2-40B4-BE49-F238E27FC236}">
                <a16:creationId xmlns:a16="http://schemas.microsoft.com/office/drawing/2014/main" xmlns="" id="{174ACEBF-3FCF-4B03-8119-7D41C4E60CE5}"/>
              </a:ext>
            </a:extLst>
          </p:cNvPr>
          <p:cNvSpPr/>
          <p:nvPr/>
        </p:nvSpPr>
        <p:spPr>
          <a:xfrm>
            <a:off x="720140" y="4020569"/>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xmlns="" id="{D0D7A2CB-C0FF-4E7B-9099-5C84DE9DD5CE}"/>
              </a:ext>
            </a:extLst>
          </p:cNvPr>
          <p:cNvSpPr/>
          <p:nvPr/>
        </p:nvSpPr>
        <p:spPr>
          <a:xfrm>
            <a:off x="717257" y="1980293"/>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039B2244-9772-F54B-BF30-7217E4D9A45F}"/>
              </a:ext>
            </a:extLst>
          </p:cNvPr>
          <p:cNvSpPr txBox="1"/>
          <p:nvPr/>
        </p:nvSpPr>
        <p:spPr>
          <a:xfrm>
            <a:off x="4863877" y="4241683"/>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pic>
        <p:nvPicPr>
          <p:cNvPr id="3" name="图片 2">
            <a:extLst>
              <a:ext uri="{FF2B5EF4-FFF2-40B4-BE49-F238E27FC236}">
                <a16:creationId xmlns:a16="http://schemas.microsoft.com/office/drawing/2014/main" xmlns="" id="{32649863-C939-4240-9661-E4F7A42CEC56}"/>
              </a:ext>
            </a:extLst>
          </p:cNvPr>
          <p:cNvPicPr>
            <a:picLocks noChangeAspect="1"/>
          </p:cNvPicPr>
          <p:nvPr/>
        </p:nvPicPr>
        <p:blipFill>
          <a:blip r:embed="rId2"/>
          <a:stretch>
            <a:fillRect/>
          </a:stretch>
        </p:blipFill>
        <p:spPr>
          <a:xfrm>
            <a:off x="717257" y="1160969"/>
            <a:ext cx="3124200" cy="3962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43248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10</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9">
            <a:extLst>
              <a:ext uri="{FF2B5EF4-FFF2-40B4-BE49-F238E27FC236}">
                <a16:creationId xmlns:a16="http://schemas.microsoft.com/office/drawing/2014/main" xmlns="" id="{269EDFB9-B47B-41A3-983B-AC15F9F43AA5}"/>
              </a:ext>
            </a:extLst>
          </p:cNvPr>
          <p:cNvSpPr txBox="1"/>
          <p:nvPr/>
        </p:nvSpPr>
        <p:spPr>
          <a:xfrm>
            <a:off x="1071981" y="1647978"/>
            <a:ext cx="9919869" cy="461665"/>
          </a:xfrm>
          <a:prstGeom prst="rect">
            <a:avLst/>
          </a:prstGeom>
          <a:noFill/>
          <a:ln>
            <a:solidFill>
              <a:srgbClr val="FF0000"/>
            </a:solidFill>
          </a:ln>
        </p:spPr>
        <p:txBody>
          <a:bodyPr wrap="square" rtlCol="0">
            <a:spAutoFit/>
          </a:bodyPr>
          <a:lstStyle/>
          <a:p>
            <a:pPr lvl="0">
              <a:defRPr/>
            </a:pPr>
            <a:r>
              <a:rPr lang="zh-CN" altLang="en-US" sz="2400" b="1" kern="0" dirty="0">
                <a:solidFill>
                  <a:sysClr val="windowText" lastClr="000000">
                    <a:lumMod val="65000"/>
                    <a:lumOff val="35000"/>
                  </a:sysClr>
                </a:solidFill>
                <a:ea typeface="微软雅黑" pitchFamily="34" charset="-122"/>
                <a:cs typeface="Arial" pitchFamily="34" charset="0"/>
              </a:rPr>
              <a:t>为何区分最终消费支出与实际最终消费？</a:t>
            </a:r>
          </a:p>
        </p:txBody>
      </p:sp>
      <p:sp>
        <p:nvSpPr>
          <p:cNvPr id="6" name="TextBox 49">
            <a:extLst>
              <a:ext uri="{FF2B5EF4-FFF2-40B4-BE49-F238E27FC236}">
                <a16:creationId xmlns:a16="http://schemas.microsoft.com/office/drawing/2014/main" xmlns="" id="{269EDFB9-B47B-41A3-983B-AC15F9F43AA5}"/>
              </a:ext>
            </a:extLst>
          </p:cNvPr>
          <p:cNvSpPr txBox="1"/>
          <p:nvPr/>
        </p:nvSpPr>
        <p:spPr>
          <a:xfrm>
            <a:off x="1071981" y="2657628"/>
            <a:ext cx="9919869" cy="1884618"/>
          </a:xfrm>
          <a:prstGeom prst="rect">
            <a:avLst/>
          </a:prstGeom>
          <a:solidFill>
            <a:srgbClr val="92D050"/>
          </a:solidFill>
        </p:spPr>
        <p:txBody>
          <a:bodyPr wrap="square" rtlCol="0">
            <a:spAutoFit/>
          </a:bodyPr>
          <a:lstStyle/>
          <a:p>
            <a:pPr marL="342900" lvl="0" indent="-342900" algn="just">
              <a:lnSpc>
                <a:spcPct val="150000"/>
              </a:lnSpc>
              <a:buFont typeface="Arial" pitchFamily="34" charset="0"/>
              <a:buChar char="•"/>
              <a:defRPr/>
            </a:pPr>
            <a:r>
              <a:rPr lang="zh-CN" altLang="en-US" sz="2000" b="1" kern="0" dirty="0">
                <a:solidFill>
                  <a:sysClr val="windowText" lastClr="000000">
                    <a:lumMod val="65000"/>
                    <a:lumOff val="35000"/>
                  </a:sysClr>
                </a:solidFill>
                <a:ea typeface="微软雅黑" pitchFamily="34" charset="-122"/>
                <a:cs typeface="Arial" pitchFamily="34" charset="0"/>
              </a:rPr>
              <a:t>一是为了使消费与收入概念保持一致，最终消费支出核算对应的是可支配收入，实际最终消费支出对应的是调整后的可支配收入；</a:t>
            </a:r>
          </a:p>
          <a:p>
            <a:pPr marL="342900" lvl="0" indent="-342900" algn="just">
              <a:lnSpc>
                <a:spcPct val="150000"/>
              </a:lnSpc>
              <a:buFont typeface="Arial" pitchFamily="34" charset="0"/>
              <a:buChar char="•"/>
              <a:defRPr/>
            </a:pPr>
            <a:r>
              <a:rPr lang="zh-CN" altLang="en-US" sz="2000" b="1" kern="0" dirty="0">
                <a:solidFill>
                  <a:sysClr val="windowText" lastClr="000000">
                    <a:lumMod val="65000"/>
                    <a:lumOff val="35000"/>
                  </a:sysClr>
                </a:solidFill>
                <a:ea typeface="微软雅黑" pitchFamily="34" charset="-122"/>
                <a:cs typeface="Arial" pitchFamily="34" charset="0"/>
              </a:rPr>
              <a:t>二是为了更真实地核算住户部门的消费水平，以便能对国民经济整体的消费水平有一个正确的认识。</a:t>
            </a:r>
          </a:p>
        </p:txBody>
      </p:sp>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016013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11</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9">
            <a:extLst>
              <a:ext uri="{FF2B5EF4-FFF2-40B4-BE49-F238E27FC236}">
                <a16:creationId xmlns:a16="http://schemas.microsoft.com/office/drawing/2014/main" xmlns="" id="{269EDFB9-B47B-41A3-983B-AC15F9F43AA5}"/>
              </a:ext>
            </a:extLst>
          </p:cNvPr>
          <p:cNvSpPr txBox="1"/>
          <p:nvPr/>
        </p:nvSpPr>
        <p:spPr>
          <a:xfrm>
            <a:off x="1071981" y="1647978"/>
            <a:ext cx="9919869" cy="461665"/>
          </a:xfrm>
          <a:prstGeom prst="rect">
            <a:avLst/>
          </a:prstGeom>
          <a:noFill/>
          <a:ln>
            <a:solidFill>
              <a:srgbClr val="FF0000"/>
            </a:solidFill>
          </a:ln>
        </p:spPr>
        <p:txBody>
          <a:bodyPr wrap="square" rtlCol="0">
            <a:spAutoFit/>
          </a:bodyPr>
          <a:lstStyle/>
          <a:p>
            <a:pPr lvl="0">
              <a:defRPr/>
            </a:pPr>
            <a:r>
              <a:rPr lang="zh-CN" altLang="en-US" sz="2400" b="1" kern="0" dirty="0" smtClean="0">
                <a:solidFill>
                  <a:sysClr val="windowText" lastClr="000000">
                    <a:lumMod val="65000"/>
                    <a:lumOff val="35000"/>
                  </a:sysClr>
                </a:solidFill>
                <a:ea typeface="微软雅黑" pitchFamily="34" charset="-122"/>
                <a:cs typeface="Arial" pitchFamily="34" charset="0"/>
              </a:rPr>
              <a:t>注意</a:t>
            </a:r>
            <a:endParaRPr lang="zh-CN" altLang="en-US" sz="2400" b="1" kern="0" dirty="0">
              <a:solidFill>
                <a:sysClr val="windowText" lastClr="000000">
                  <a:lumMod val="65000"/>
                  <a:lumOff val="35000"/>
                </a:sysClr>
              </a:solidFill>
              <a:ea typeface="微软雅黑" pitchFamily="34" charset="-122"/>
              <a:cs typeface="Arial" pitchFamily="34" charset="0"/>
            </a:endParaRPr>
          </a:p>
        </p:txBody>
      </p:sp>
      <p:sp>
        <p:nvSpPr>
          <p:cNvPr id="6" name="TextBox 49">
            <a:extLst>
              <a:ext uri="{FF2B5EF4-FFF2-40B4-BE49-F238E27FC236}">
                <a16:creationId xmlns:a16="http://schemas.microsoft.com/office/drawing/2014/main" xmlns="" id="{269EDFB9-B47B-41A3-983B-AC15F9F43AA5}"/>
              </a:ext>
            </a:extLst>
          </p:cNvPr>
          <p:cNvSpPr txBox="1"/>
          <p:nvPr/>
        </p:nvSpPr>
        <p:spPr>
          <a:xfrm>
            <a:off x="1071981" y="2657628"/>
            <a:ext cx="9919869" cy="2346283"/>
          </a:xfrm>
          <a:prstGeom prst="rect">
            <a:avLst/>
          </a:prstGeom>
          <a:solidFill>
            <a:srgbClr val="92D050"/>
          </a:solidFill>
        </p:spPr>
        <p:txBody>
          <a:bodyPr wrap="square" rtlCol="0">
            <a:spAutoFit/>
          </a:bodyPr>
          <a:lstStyle/>
          <a:p>
            <a:pPr marL="342900" lvl="0" indent="-342900" algn="just">
              <a:lnSpc>
                <a:spcPct val="150000"/>
              </a:lnSpc>
              <a:buFont typeface="Arial" pitchFamily="34" charset="0"/>
              <a:buChar char="•"/>
              <a:defRPr/>
            </a:pPr>
            <a:r>
              <a:rPr lang="zh-CN" altLang="en-US" sz="2000" b="1" kern="0" dirty="0">
                <a:solidFill>
                  <a:sysClr val="windowText" lastClr="000000">
                    <a:lumMod val="65000"/>
                    <a:lumOff val="35000"/>
                  </a:sysClr>
                </a:solidFill>
                <a:ea typeface="微软雅黑" pitchFamily="34" charset="-122"/>
                <a:cs typeface="Arial" pitchFamily="34" charset="0"/>
              </a:rPr>
              <a:t>不能将消费支出等同于货币性支出。消费支出既包括直接购买支出，也包括虚拟购买支出，例如，消费者消费自产自用的货物和服务的价值，以及以实物报酬和实物转移形式计入收入的货物和服务的价值。</a:t>
            </a:r>
          </a:p>
          <a:p>
            <a:pPr marL="342900" lvl="0" indent="-342900" algn="just">
              <a:lnSpc>
                <a:spcPct val="150000"/>
              </a:lnSpc>
              <a:buFont typeface="Arial" pitchFamily="34" charset="0"/>
              <a:buChar char="•"/>
              <a:defRPr/>
            </a:pPr>
            <a:r>
              <a:rPr lang="zh-CN" altLang="en-US" sz="2000" b="1" kern="0" dirty="0">
                <a:solidFill>
                  <a:sysClr val="windowText" lastClr="000000">
                    <a:lumMod val="65000"/>
                    <a:lumOff val="35000"/>
                  </a:sysClr>
                </a:solidFill>
                <a:ea typeface="微软雅黑" pitchFamily="34" charset="-122"/>
                <a:cs typeface="Arial" pitchFamily="34" charset="0"/>
              </a:rPr>
              <a:t>一般说来，住户部门的实际最终消费大于最终消费支出，而政府部门和为住户服务的非营利机构的实际最终消费小于最终消费支出。</a:t>
            </a:r>
          </a:p>
        </p:txBody>
      </p:sp>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716630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12</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对角圆角矩形 10">
            <a:extLst>
              <a:ext uri="{FF2B5EF4-FFF2-40B4-BE49-F238E27FC236}">
                <a16:creationId xmlns:a16="http://schemas.microsoft.com/office/drawing/2014/main" xmlns="" id="{347A1711-A3EC-47E2-9FCB-812AB9F2297C}"/>
              </a:ext>
            </a:extLst>
          </p:cNvPr>
          <p:cNvSpPr/>
          <p:nvPr/>
        </p:nvSpPr>
        <p:spPr>
          <a:xfrm>
            <a:off x="515937" y="1276562"/>
            <a:ext cx="3636337"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最终消费支出</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9EB0B706-1C50-2D46-80AA-ECC5459BE72D}"/>
              </a:ext>
            </a:extLst>
          </p:cNvPr>
          <p:cNvSpPr/>
          <p:nvPr/>
        </p:nvSpPr>
        <p:spPr>
          <a:xfrm>
            <a:off x="4331459" y="1211732"/>
            <a:ext cx="7603366" cy="1569660"/>
          </a:xfrm>
          <a:prstGeom prst="rect">
            <a:avLst/>
          </a:prstGeom>
        </p:spPr>
        <p:txBody>
          <a:bodyPr wrap="square">
            <a:spAutoFit/>
          </a:bodyPr>
          <a:lstStyle/>
          <a:p>
            <a:r>
              <a:rPr lang="zh-CN" altLang="en-US" sz="2400" dirty="0"/>
              <a:t>指常住单位在核算期内对于货物和服务的全部最终消费支出，即常住单位为满足物质、文化与精神生活的需要，从本国经济领土和国外购买的货物和服务的支出，不包括非常住单位在本国经济领土内的消费支出。</a:t>
            </a:r>
          </a:p>
        </p:txBody>
      </p:sp>
      <p:graphicFrame>
        <p:nvGraphicFramePr>
          <p:cNvPr id="10" name="图示 9"/>
          <p:cNvGraphicFramePr/>
          <p:nvPr>
            <p:extLst>
              <p:ext uri="{D42A27DB-BD31-4B8C-83A1-F6EECF244321}">
                <p14:modId xmlns:p14="http://schemas.microsoft.com/office/powerpoint/2010/main" val="1946025574"/>
              </p:ext>
            </p:extLst>
          </p:nvPr>
        </p:nvGraphicFramePr>
        <p:xfrm>
          <a:off x="3246439" y="2962275"/>
          <a:ext cx="6069012" cy="3438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248080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13</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276562"/>
            <a:ext cx="5075239"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（二）常用的消费统计指标</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对角圆角矩形 10">
            <a:extLst>
              <a:ext uri="{FF2B5EF4-FFF2-40B4-BE49-F238E27FC236}">
                <a16:creationId xmlns:a16="http://schemas.microsoft.com/office/drawing/2014/main" xmlns="" id="{0BF2ED7A-E552-4361-8952-AA55BB4F5BE6}"/>
              </a:ext>
            </a:extLst>
          </p:cNvPr>
          <p:cNvSpPr/>
          <p:nvPr/>
        </p:nvSpPr>
        <p:spPr>
          <a:xfrm>
            <a:off x="554037" y="2244212"/>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社会消费品零售总额</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9EB0B706-1C50-2D46-80AA-ECC5459BE72D}"/>
              </a:ext>
            </a:extLst>
          </p:cNvPr>
          <p:cNvSpPr/>
          <p:nvPr/>
        </p:nvSpPr>
        <p:spPr>
          <a:xfrm>
            <a:off x="803970" y="3364382"/>
            <a:ext cx="10502205" cy="1955215"/>
          </a:xfrm>
          <a:prstGeom prst="rect">
            <a:avLst/>
          </a:prstGeom>
          <a:solidFill>
            <a:schemeClr val="accent4">
              <a:lumMod val="40000"/>
              <a:lumOff val="60000"/>
            </a:schemeClr>
          </a:solidFill>
        </p:spPr>
        <p:txBody>
          <a:bodyPr wrap="square">
            <a:spAutoFit/>
          </a:bodyPr>
          <a:lstStyle/>
          <a:p>
            <a:pPr algn="just">
              <a:lnSpc>
                <a:spcPct val="150000"/>
              </a:lnSpc>
            </a:pPr>
            <a:r>
              <a:rPr lang="zh-CN" altLang="en-US" sz="2800" dirty="0"/>
              <a:t>是国民经济各行业直接出售给城乡居民和社会集团的消费品总额。反映各行业通过多种商品流通渠道向居民和社会集团供应的生活消费品总量，是反映社会消费总需求的重要指标。</a:t>
            </a:r>
          </a:p>
        </p:txBody>
      </p:sp>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4538357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a:xfrm>
            <a:off x="814918" y="476251"/>
            <a:ext cx="10754783" cy="563563"/>
          </a:xfrm>
          <a:prstGeom prst="rect">
            <a:avLst/>
          </a:prstGeom>
          <a:solidFill>
            <a:srgbClr val="CC6600"/>
          </a:solidFill>
          <a:ln>
            <a:solidFill>
              <a:srgbClr val="CC6600"/>
            </a:solidFill>
            <a:miter lim="800000"/>
            <a:headEnd/>
            <a:tailEnd/>
          </a:ln>
        </p:spPr>
        <p:txBody>
          <a:bodyPr/>
          <a:lstStyle/>
          <a:p>
            <a:r>
              <a:rPr lang="zh-CN" altLang="en-US" sz="2800" dirty="0" smtClean="0"/>
              <a:t>社会消费品零售总额与最终消费的区别</a:t>
            </a:r>
          </a:p>
        </p:txBody>
      </p:sp>
      <p:graphicFrame>
        <p:nvGraphicFramePr>
          <p:cNvPr id="23555" name="Group 3"/>
          <p:cNvGraphicFramePr>
            <a:graphicFrameLocks noGrp="1"/>
          </p:cNvGraphicFramePr>
          <p:nvPr>
            <p:ph idx="4294967295"/>
            <p:extLst>
              <p:ext uri="{D42A27DB-BD31-4B8C-83A1-F6EECF244321}">
                <p14:modId xmlns:p14="http://schemas.microsoft.com/office/powerpoint/2010/main" val="13877512"/>
              </p:ext>
            </p:extLst>
          </p:nvPr>
        </p:nvGraphicFramePr>
        <p:xfrm>
          <a:off x="609600" y="1143000"/>
          <a:ext cx="10972800" cy="5086350"/>
        </p:xfrm>
        <a:graphic>
          <a:graphicData uri="http://schemas.openxmlformats.org/drawingml/2006/table">
            <a:tbl>
              <a:tblPr/>
              <a:tblGrid>
                <a:gridCol w="6299200"/>
                <a:gridCol w="2438400"/>
                <a:gridCol w="2235200"/>
              </a:tblGrid>
              <a:tr h="83820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涉及内容</a:t>
                      </a:r>
                    </a:p>
                  </a:txBody>
                  <a:tcPr marL="121920" marR="121920"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社会消费品</a:t>
                      </a:r>
                      <a:endParaRPr kumimoji="0" lang="en-US" altLang="zh-CN" sz="2000" b="0" i="0" u="none" strike="noStrike" cap="none" normalizeH="0" baseline="0" dirty="0" smtClean="0">
                        <a:ln>
                          <a:noFill/>
                        </a:ln>
                        <a:effectLst/>
                        <a:latin typeface="微软雅黑" pitchFamily="34" charset="-122"/>
                        <a:ea typeface="微软雅黑" pitchFamily="34" charset="-122"/>
                      </a:endParaRPr>
                    </a:p>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零售总额</a:t>
                      </a:r>
                    </a:p>
                  </a:txBody>
                  <a:tcPr marL="121920" marR="1219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最终消费</a:t>
                      </a:r>
                    </a:p>
                  </a:txBody>
                  <a:tcPr marL="121920" marR="121920"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r>
              <a:tr h="56673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服务消费 </a:t>
                      </a:r>
                    </a:p>
                  </a:txBody>
                  <a:tcPr marL="121920" marR="121920"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smtClean="0">
                          <a:ln>
                            <a:noFill/>
                          </a:ln>
                          <a:effectLst/>
                          <a:latin typeface="微软雅黑" pitchFamily="34" charset="-122"/>
                          <a:ea typeface="微软雅黑" pitchFamily="34" charset="-122"/>
                        </a:rPr>
                        <a:t>不包括</a:t>
                      </a:r>
                    </a:p>
                  </a:txBody>
                  <a:tcPr marL="121920" marR="1219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smtClean="0">
                          <a:ln>
                            <a:noFill/>
                          </a:ln>
                          <a:effectLst/>
                          <a:latin typeface="微软雅黑" pitchFamily="34" charset="-122"/>
                          <a:ea typeface="微软雅黑" pitchFamily="34" charset="-122"/>
                        </a:rPr>
                        <a:t>包括</a:t>
                      </a:r>
                    </a:p>
                  </a:txBody>
                  <a:tcPr marL="121920" marR="121920"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r>
              <a:tr h="56515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虚拟消费 </a:t>
                      </a:r>
                    </a:p>
                  </a:txBody>
                  <a:tcPr marL="121920" marR="121920"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smtClean="0">
                          <a:ln>
                            <a:noFill/>
                          </a:ln>
                          <a:effectLst/>
                          <a:latin typeface="微软雅黑" pitchFamily="34" charset="-122"/>
                          <a:ea typeface="微软雅黑" pitchFamily="34" charset="-122"/>
                        </a:rPr>
                        <a:t>不包括</a:t>
                      </a:r>
                    </a:p>
                  </a:txBody>
                  <a:tcPr marL="121920" marR="1219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smtClean="0">
                          <a:ln>
                            <a:noFill/>
                          </a:ln>
                          <a:effectLst/>
                          <a:latin typeface="微软雅黑" pitchFamily="34" charset="-122"/>
                          <a:ea typeface="微软雅黑" pitchFamily="34" charset="-122"/>
                        </a:rPr>
                        <a:t>包括</a:t>
                      </a:r>
                    </a:p>
                  </a:txBody>
                  <a:tcPr marL="121920" marR="121920"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r>
              <a:tr h="582612">
                <a:tc>
                  <a:txBody>
                    <a:bodyPr/>
                    <a:lstStyle/>
                    <a:p>
                      <a:pPr marL="0" marR="0" lvl="0" indent="0" algn="l"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出售给临时来华的非常住单位的消费品 </a:t>
                      </a:r>
                    </a:p>
                  </a:txBody>
                  <a:tcPr marL="121920" marR="121920"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smtClean="0">
                          <a:ln>
                            <a:noFill/>
                          </a:ln>
                          <a:effectLst/>
                          <a:latin typeface="微软雅黑" pitchFamily="34" charset="-122"/>
                          <a:ea typeface="微软雅黑" pitchFamily="34" charset="-122"/>
                        </a:rPr>
                        <a:t>包括</a:t>
                      </a:r>
                    </a:p>
                  </a:txBody>
                  <a:tcPr marL="121920" marR="1219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smtClean="0">
                          <a:ln>
                            <a:noFill/>
                          </a:ln>
                          <a:effectLst/>
                          <a:latin typeface="微软雅黑" pitchFamily="34" charset="-122"/>
                          <a:ea typeface="微软雅黑" pitchFamily="34" charset="-122"/>
                        </a:rPr>
                        <a:t>不包括</a:t>
                      </a:r>
                    </a:p>
                  </a:txBody>
                  <a:tcPr marL="121920" marR="121920"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r>
              <a:tr h="701675">
                <a:tc>
                  <a:txBody>
                    <a:bodyPr/>
                    <a:lstStyle/>
                    <a:p>
                      <a:pPr marL="0" marR="0" lvl="0" indent="0" algn="just"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中国临时离境人员和中国驻外使领馆人员在国外购买的消费品</a:t>
                      </a:r>
                    </a:p>
                  </a:txBody>
                  <a:tcPr marL="121920" marR="121920"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不包括</a:t>
                      </a:r>
                    </a:p>
                  </a:txBody>
                  <a:tcPr marL="121920" marR="1219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smtClean="0">
                          <a:ln>
                            <a:noFill/>
                          </a:ln>
                          <a:effectLst/>
                          <a:latin typeface="微软雅黑" pitchFamily="34" charset="-122"/>
                          <a:ea typeface="微软雅黑" pitchFamily="34" charset="-122"/>
                        </a:rPr>
                        <a:t>包括</a:t>
                      </a:r>
                    </a:p>
                  </a:txBody>
                  <a:tcPr marL="121920" marR="121920"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r>
              <a:tr h="565150">
                <a:tc>
                  <a:txBody>
                    <a:bodyPr/>
                    <a:lstStyle/>
                    <a:p>
                      <a:pPr marL="0" marR="0" lvl="0" indent="0" algn="just"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出售给居民的建造房屋的建筑材料 </a:t>
                      </a:r>
                    </a:p>
                  </a:txBody>
                  <a:tcPr marL="121920" marR="121920"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包括</a:t>
                      </a:r>
                    </a:p>
                  </a:txBody>
                  <a:tcPr marL="121920" marR="1219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smtClean="0">
                          <a:ln>
                            <a:noFill/>
                          </a:ln>
                          <a:effectLst/>
                          <a:latin typeface="微软雅黑" pitchFamily="34" charset="-122"/>
                          <a:ea typeface="微软雅黑" pitchFamily="34" charset="-122"/>
                        </a:rPr>
                        <a:t>不包括</a:t>
                      </a:r>
                    </a:p>
                  </a:txBody>
                  <a:tcPr marL="121920" marR="121920"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r>
              <a:tr h="701675">
                <a:tc>
                  <a:txBody>
                    <a:bodyPr/>
                    <a:lstStyle/>
                    <a:p>
                      <a:pPr marL="0" marR="0" lvl="0" indent="0" algn="just"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对企业、企业化管理的事业单位等非政府单位的商品零售额 </a:t>
                      </a:r>
                    </a:p>
                  </a:txBody>
                  <a:tcPr marL="121920" marR="121920"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包括</a:t>
                      </a:r>
                    </a:p>
                  </a:txBody>
                  <a:tcPr marL="121920" marR="1219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不包括</a:t>
                      </a:r>
                    </a:p>
                  </a:txBody>
                  <a:tcPr marL="121920" marR="121920"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r>
              <a:tr h="565150">
                <a:tc>
                  <a:txBody>
                    <a:bodyPr/>
                    <a:lstStyle/>
                    <a:p>
                      <a:pPr marL="0" marR="0" lvl="0" indent="0" algn="just"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出售给政府单位的交通工具和电讯产品 </a:t>
                      </a:r>
                    </a:p>
                  </a:txBody>
                  <a:tcPr marL="121920" marR="121920"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smtClean="0">
                          <a:ln>
                            <a:noFill/>
                          </a:ln>
                          <a:effectLst/>
                          <a:latin typeface="微软雅黑" pitchFamily="34" charset="-122"/>
                          <a:ea typeface="微软雅黑" pitchFamily="34" charset="-122"/>
                        </a:rPr>
                        <a:t>包括</a:t>
                      </a:r>
                    </a:p>
                  </a:txBody>
                  <a:tcPr marL="121920" marR="1219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000" b="0" i="0" u="none" strike="noStrike" cap="none" normalizeH="0" baseline="0" dirty="0" smtClean="0">
                          <a:ln>
                            <a:noFill/>
                          </a:ln>
                          <a:effectLst/>
                          <a:latin typeface="微软雅黑" pitchFamily="34" charset="-122"/>
                          <a:ea typeface="微软雅黑" pitchFamily="34" charset="-122"/>
                        </a:rPr>
                        <a:t>不包括</a:t>
                      </a:r>
                    </a:p>
                  </a:txBody>
                  <a:tcPr marL="121920" marR="121920"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alpha val="50000"/>
                      </a:schemeClr>
                    </a:solidFill>
                  </a:tcPr>
                </a:tc>
              </a:tr>
            </a:tbl>
          </a:graphicData>
        </a:graphic>
      </p:graphicFrame>
      <p:sp>
        <p:nvSpPr>
          <p:cNvPr id="4" name="矩形 3">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143441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15</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对角圆角矩形 10">
            <a:extLst>
              <a:ext uri="{FF2B5EF4-FFF2-40B4-BE49-F238E27FC236}">
                <a16:creationId xmlns:a16="http://schemas.microsoft.com/office/drawing/2014/main" xmlns="" id="{0BF2ED7A-E552-4361-8952-AA55BB4F5BE6}"/>
              </a:ext>
            </a:extLst>
          </p:cNvPr>
          <p:cNvSpPr/>
          <p:nvPr/>
        </p:nvSpPr>
        <p:spPr>
          <a:xfrm>
            <a:off x="554037" y="1367912"/>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城乡居民消费支出</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9EB0B706-1C50-2D46-80AA-ECC5459BE72D}"/>
              </a:ext>
            </a:extLst>
          </p:cNvPr>
          <p:cNvSpPr/>
          <p:nvPr/>
        </p:nvSpPr>
        <p:spPr>
          <a:xfrm>
            <a:off x="803970" y="3364382"/>
            <a:ext cx="10502205" cy="2031325"/>
          </a:xfrm>
          <a:prstGeom prst="rect">
            <a:avLst/>
          </a:prstGeom>
          <a:solidFill>
            <a:schemeClr val="accent4">
              <a:lumMod val="40000"/>
              <a:lumOff val="60000"/>
            </a:schemeClr>
          </a:solidFill>
        </p:spPr>
        <p:txBody>
          <a:bodyPr wrap="square">
            <a:spAutoFit/>
          </a:bodyPr>
          <a:lstStyle/>
          <a:p>
            <a:pPr algn="just">
              <a:lnSpc>
                <a:spcPct val="150000"/>
              </a:lnSpc>
            </a:pPr>
            <a:r>
              <a:rPr lang="zh-CN" altLang="en-US" sz="2800" dirty="0"/>
              <a:t>城乡居民家庭用于日常生活的全部支出，反映城乡居民实际消费水平的变化。包括城乡居民购买商品的支出，用于文化生活、服务等非商品性支出，用于赠送的商品或服务的支出。</a:t>
            </a:r>
          </a:p>
        </p:txBody>
      </p:sp>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990333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16</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对角圆角矩形 10">
            <a:extLst>
              <a:ext uri="{FF2B5EF4-FFF2-40B4-BE49-F238E27FC236}">
                <a16:creationId xmlns:a16="http://schemas.microsoft.com/office/drawing/2014/main" xmlns="" id="{0BF2ED7A-E552-4361-8952-AA55BB4F5BE6}"/>
              </a:ext>
            </a:extLst>
          </p:cNvPr>
          <p:cNvSpPr/>
          <p:nvPr/>
        </p:nvSpPr>
        <p:spPr>
          <a:xfrm>
            <a:off x="554037" y="1367912"/>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消费率</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9EB0B706-1C50-2D46-80AA-ECC5459BE72D}"/>
              </a:ext>
            </a:extLst>
          </p:cNvPr>
          <p:cNvSpPr/>
          <p:nvPr/>
        </p:nvSpPr>
        <p:spPr>
          <a:xfrm>
            <a:off x="803970" y="2537764"/>
            <a:ext cx="10502205" cy="1308884"/>
          </a:xfrm>
          <a:prstGeom prst="rect">
            <a:avLst/>
          </a:prstGeom>
          <a:solidFill>
            <a:schemeClr val="accent4">
              <a:lumMod val="40000"/>
              <a:lumOff val="60000"/>
            </a:schemeClr>
          </a:solidFill>
        </p:spPr>
        <p:txBody>
          <a:bodyPr wrap="square">
            <a:spAutoFit/>
          </a:bodyPr>
          <a:lstStyle/>
          <a:p>
            <a:pPr algn="just">
              <a:lnSpc>
                <a:spcPct val="150000"/>
              </a:lnSpc>
            </a:pPr>
            <a:r>
              <a:rPr lang="zh-CN" altLang="en-US" sz="2800" dirty="0"/>
              <a:t>消费率也称为最终消费率，是指最终消费支出占支出法</a:t>
            </a:r>
            <a:r>
              <a:rPr lang="en-US" altLang="zh-CN" sz="2800" dirty="0"/>
              <a:t>GDP</a:t>
            </a:r>
            <a:r>
              <a:rPr lang="zh-CN" altLang="en-US" sz="2800" dirty="0"/>
              <a:t>的比重，一般按现行价格计算。 </a:t>
            </a:r>
          </a:p>
        </p:txBody>
      </p:sp>
      <p:graphicFrame>
        <p:nvGraphicFramePr>
          <p:cNvPr id="5" name="对象 4"/>
          <p:cNvGraphicFramePr>
            <a:graphicFrameLocks noChangeAspect="1"/>
          </p:cNvGraphicFramePr>
          <p:nvPr>
            <p:extLst>
              <p:ext uri="{D42A27DB-BD31-4B8C-83A1-F6EECF244321}">
                <p14:modId xmlns:p14="http://schemas.microsoft.com/office/powerpoint/2010/main" val="2571569977"/>
              </p:ext>
            </p:extLst>
          </p:nvPr>
        </p:nvGraphicFramePr>
        <p:xfrm>
          <a:off x="3021013" y="4287838"/>
          <a:ext cx="5616575" cy="1222375"/>
        </p:xfrm>
        <a:graphic>
          <a:graphicData uri="http://schemas.openxmlformats.org/presentationml/2006/ole">
            <mc:AlternateContent xmlns:mc="http://schemas.openxmlformats.org/markup-compatibility/2006">
              <mc:Choice xmlns:v="urn:schemas-microsoft-com:vml" Requires="v">
                <p:oleObj spid="_x0000_s1036" r:id="rId3" imgW="1677128" imgH="381165" progId="Equation.DSMT4">
                  <p:embed/>
                </p:oleObj>
              </mc:Choice>
              <mc:Fallback>
                <p:oleObj r:id="rId3" imgW="1677128" imgH="38116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1013" y="4287838"/>
                        <a:ext cx="5616575" cy="12223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68615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17</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276562"/>
            <a:ext cx="5075239"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（三）消费统计分析</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对角圆角矩形 10">
            <a:extLst>
              <a:ext uri="{FF2B5EF4-FFF2-40B4-BE49-F238E27FC236}">
                <a16:creationId xmlns:a16="http://schemas.microsoft.com/office/drawing/2014/main" xmlns="" id="{0BF2ED7A-E552-4361-8952-AA55BB4F5BE6}"/>
              </a:ext>
            </a:extLst>
          </p:cNvPr>
          <p:cNvSpPr/>
          <p:nvPr/>
        </p:nvSpPr>
        <p:spPr>
          <a:xfrm>
            <a:off x="554037" y="2155312"/>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消费倾向分析</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9EB0B706-1C50-2D46-80AA-ECC5459BE72D}"/>
              </a:ext>
            </a:extLst>
          </p:cNvPr>
          <p:cNvSpPr/>
          <p:nvPr/>
        </p:nvSpPr>
        <p:spPr>
          <a:xfrm>
            <a:off x="803969" y="3097682"/>
            <a:ext cx="10502205" cy="1308884"/>
          </a:xfrm>
          <a:prstGeom prst="rect">
            <a:avLst/>
          </a:prstGeom>
          <a:solidFill>
            <a:schemeClr val="accent4">
              <a:lumMod val="40000"/>
              <a:lumOff val="60000"/>
            </a:schemeClr>
          </a:solidFill>
        </p:spPr>
        <p:txBody>
          <a:bodyPr wrap="square">
            <a:spAutoFit/>
          </a:bodyPr>
          <a:lstStyle/>
          <a:p>
            <a:pPr algn="just">
              <a:lnSpc>
                <a:spcPct val="150000"/>
              </a:lnSpc>
            </a:pPr>
            <a:r>
              <a:rPr lang="zh-CN" altLang="en-US" sz="2800" dirty="0"/>
              <a:t>平均消费倾向：消费支出与可支配收入的比率，表明有多大比例的可支配收入用于最终消费。 </a:t>
            </a:r>
          </a:p>
        </p:txBody>
      </p:sp>
      <p:graphicFrame>
        <p:nvGraphicFramePr>
          <p:cNvPr id="8" name="对象 7"/>
          <p:cNvGraphicFramePr>
            <a:graphicFrameLocks noChangeAspect="1"/>
          </p:cNvGraphicFramePr>
          <p:nvPr>
            <p:extLst>
              <p:ext uri="{D42A27DB-BD31-4B8C-83A1-F6EECF244321}">
                <p14:modId xmlns:p14="http://schemas.microsoft.com/office/powerpoint/2010/main" val="2907358003"/>
              </p:ext>
            </p:extLst>
          </p:nvPr>
        </p:nvGraphicFramePr>
        <p:xfrm>
          <a:off x="2023268" y="4614863"/>
          <a:ext cx="7135813" cy="801687"/>
        </p:xfrm>
        <a:graphic>
          <a:graphicData uri="http://schemas.openxmlformats.org/presentationml/2006/ole">
            <mc:AlternateContent xmlns:mc="http://schemas.openxmlformats.org/markup-compatibility/2006">
              <mc:Choice xmlns:v="urn:schemas-microsoft-com:vml" Requires="v">
                <p:oleObj spid="_x0000_s2070" r:id="rId3" imgW="3390900" imgH="381000" progId="Equation.DSMT4">
                  <p:embed/>
                </p:oleObj>
              </mc:Choice>
              <mc:Fallback>
                <p:oleObj r:id="rId3" imgW="3390900" imgH="3810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3268" y="4614863"/>
                        <a:ext cx="7135813" cy="80168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242290617"/>
              </p:ext>
            </p:extLst>
          </p:nvPr>
        </p:nvGraphicFramePr>
        <p:xfrm>
          <a:off x="2026443" y="5534025"/>
          <a:ext cx="7129463" cy="865188"/>
        </p:xfrm>
        <a:graphic>
          <a:graphicData uri="http://schemas.openxmlformats.org/presentationml/2006/ole">
            <mc:AlternateContent xmlns:mc="http://schemas.openxmlformats.org/markup-compatibility/2006">
              <mc:Choice xmlns:v="urn:schemas-microsoft-com:vml" Requires="v">
                <p:oleObj spid="_x0000_s2071" r:id="rId5" imgW="3378200" imgH="381000" progId="Equation.DSMT4">
                  <p:embed/>
                </p:oleObj>
              </mc:Choice>
              <mc:Fallback>
                <p:oleObj r:id="rId5" imgW="3378200" imgH="3810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6443" y="5534025"/>
                        <a:ext cx="7129463" cy="8651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20152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18</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276562"/>
            <a:ext cx="5075239"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（三）消费统计分析</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对角圆角矩形 10">
            <a:extLst>
              <a:ext uri="{FF2B5EF4-FFF2-40B4-BE49-F238E27FC236}">
                <a16:creationId xmlns:a16="http://schemas.microsoft.com/office/drawing/2014/main" xmlns="" id="{0BF2ED7A-E552-4361-8952-AA55BB4F5BE6}"/>
              </a:ext>
            </a:extLst>
          </p:cNvPr>
          <p:cNvSpPr/>
          <p:nvPr/>
        </p:nvSpPr>
        <p:spPr>
          <a:xfrm>
            <a:off x="554037" y="2155312"/>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消费倾向分析</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9EB0B706-1C50-2D46-80AA-ECC5459BE72D}"/>
              </a:ext>
            </a:extLst>
          </p:cNvPr>
          <p:cNvSpPr/>
          <p:nvPr/>
        </p:nvSpPr>
        <p:spPr>
          <a:xfrm>
            <a:off x="803969" y="3643782"/>
            <a:ext cx="10502205" cy="1308884"/>
          </a:xfrm>
          <a:prstGeom prst="rect">
            <a:avLst/>
          </a:prstGeom>
          <a:solidFill>
            <a:schemeClr val="accent4">
              <a:lumMod val="40000"/>
              <a:lumOff val="60000"/>
            </a:schemeClr>
          </a:solidFill>
        </p:spPr>
        <p:txBody>
          <a:bodyPr wrap="square">
            <a:spAutoFit/>
          </a:bodyPr>
          <a:lstStyle/>
          <a:p>
            <a:pPr algn="just">
              <a:lnSpc>
                <a:spcPct val="150000"/>
              </a:lnSpc>
            </a:pPr>
            <a:r>
              <a:rPr lang="zh-CN" altLang="en-US" sz="2800" dirty="0"/>
              <a:t>边际消费倾向：消费的增量与可支配收入增量的比率，表示增加的一个单位收入中用于增加消费部分的比率。</a:t>
            </a:r>
          </a:p>
        </p:txBody>
      </p:sp>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0864786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19</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对角圆角矩形 10">
            <a:extLst>
              <a:ext uri="{FF2B5EF4-FFF2-40B4-BE49-F238E27FC236}">
                <a16:creationId xmlns:a16="http://schemas.microsoft.com/office/drawing/2014/main" xmlns="" id="{0BF2ED7A-E552-4361-8952-AA55BB4F5BE6}"/>
              </a:ext>
            </a:extLst>
          </p:cNvPr>
          <p:cNvSpPr/>
          <p:nvPr/>
        </p:nvSpPr>
        <p:spPr>
          <a:xfrm>
            <a:off x="554037" y="1177624"/>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消费需求弹性分析</a:t>
            </a:r>
          </a:p>
        </p:txBody>
      </p:sp>
      <p:sp>
        <p:nvSpPr>
          <p:cNvPr id="7" name="矩形 6">
            <a:extLst>
              <a:ext uri="{FF2B5EF4-FFF2-40B4-BE49-F238E27FC236}">
                <a16:creationId xmlns:a16="http://schemas.microsoft.com/office/drawing/2014/main" xmlns="" id="{9EB0B706-1C50-2D46-80AA-ECC5459BE72D}"/>
              </a:ext>
            </a:extLst>
          </p:cNvPr>
          <p:cNvSpPr/>
          <p:nvPr/>
        </p:nvSpPr>
        <p:spPr>
          <a:xfrm>
            <a:off x="803970" y="2071504"/>
            <a:ext cx="10502205" cy="2031325"/>
          </a:xfrm>
          <a:prstGeom prst="rect">
            <a:avLst/>
          </a:prstGeom>
          <a:solidFill>
            <a:schemeClr val="accent4">
              <a:lumMod val="40000"/>
              <a:lumOff val="60000"/>
            </a:schemeClr>
          </a:solidFill>
        </p:spPr>
        <p:txBody>
          <a:bodyPr wrap="square">
            <a:spAutoFit/>
          </a:bodyPr>
          <a:lstStyle/>
          <a:p>
            <a:pPr algn="just">
              <a:lnSpc>
                <a:spcPct val="150000"/>
              </a:lnSpc>
            </a:pPr>
            <a:r>
              <a:rPr lang="zh-CN" altLang="en-US" sz="2800" dirty="0"/>
              <a:t>消费需求弹性系数：反映消费需求对经济增长影响作用的分析指标，它是</a:t>
            </a:r>
            <a:r>
              <a:rPr lang="en-US" altLang="zh-CN" sz="2800" dirty="0"/>
              <a:t>GDP</a:t>
            </a:r>
            <a:r>
              <a:rPr lang="zh-CN" altLang="en-US" sz="2800" dirty="0"/>
              <a:t>增长率与消费需求增长率之比，说明消费需求每增长一个百分点能带动</a:t>
            </a:r>
            <a:r>
              <a:rPr lang="en-US" altLang="zh-CN" sz="2800" dirty="0"/>
              <a:t>GDP</a:t>
            </a:r>
            <a:r>
              <a:rPr lang="zh-CN" altLang="en-US" sz="2800" dirty="0"/>
              <a:t>增长多少个百分点。</a:t>
            </a:r>
          </a:p>
        </p:txBody>
      </p:sp>
      <p:graphicFrame>
        <p:nvGraphicFramePr>
          <p:cNvPr id="8" name="对象 7"/>
          <p:cNvGraphicFramePr>
            <a:graphicFrameLocks noChangeAspect="1"/>
          </p:cNvGraphicFramePr>
          <p:nvPr>
            <p:extLst>
              <p:ext uri="{D42A27DB-BD31-4B8C-83A1-F6EECF244321}">
                <p14:modId xmlns:p14="http://schemas.microsoft.com/office/powerpoint/2010/main" val="3460995640"/>
              </p:ext>
            </p:extLst>
          </p:nvPr>
        </p:nvGraphicFramePr>
        <p:xfrm>
          <a:off x="2387601" y="4308475"/>
          <a:ext cx="6727824" cy="858739"/>
        </p:xfrm>
        <a:graphic>
          <a:graphicData uri="http://schemas.openxmlformats.org/presentationml/2006/ole">
            <mc:AlternateContent xmlns:mc="http://schemas.openxmlformats.org/markup-compatibility/2006">
              <mc:Choice xmlns:v="urn:schemas-microsoft-com:vml" Requires="v">
                <p:oleObj spid="_x0000_s3094" r:id="rId3" imgW="3302000" imgH="444500" progId="Equation.DSMT4">
                  <p:embed/>
                </p:oleObj>
              </mc:Choice>
              <mc:Fallback>
                <p:oleObj r:id="rId3" imgW="3302000" imgH="4445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601" y="4308475"/>
                        <a:ext cx="6727824" cy="858739"/>
                      </a:xfrm>
                      <a:prstGeom prst="rect">
                        <a:avLst/>
                      </a:prstGeom>
                      <a:solidFill>
                        <a:srgbClr val="99CCFF"/>
                      </a:solidFill>
                      <a:ln>
                        <a:noFill/>
                      </a:ln>
                      <a:effectLs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600695473"/>
              </p:ext>
            </p:extLst>
          </p:nvPr>
        </p:nvGraphicFramePr>
        <p:xfrm>
          <a:off x="2482403" y="5440363"/>
          <a:ext cx="6600657" cy="888097"/>
        </p:xfrm>
        <a:graphic>
          <a:graphicData uri="http://schemas.openxmlformats.org/presentationml/2006/ole">
            <mc:AlternateContent xmlns:mc="http://schemas.openxmlformats.org/markup-compatibility/2006">
              <mc:Choice xmlns:v="urn:schemas-microsoft-com:vml" Requires="v">
                <p:oleObj spid="_x0000_s3095" r:id="rId5" imgW="3302000" imgH="444500" progId="Equation.DSMT4">
                  <p:embed/>
                </p:oleObj>
              </mc:Choice>
              <mc:Fallback>
                <p:oleObj r:id="rId5" imgW="3302000" imgH="4445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2403" y="5440363"/>
                        <a:ext cx="6600657" cy="888097"/>
                      </a:xfrm>
                      <a:prstGeom prst="rect">
                        <a:avLst/>
                      </a:prstGeom>
                      <a:solidFill>
                        <a:srgbClr val="99CCFF"/>
                      </a:solidFill>
                      <a:ln>
                        <a:noFill/>
                      </a:ln>
                      <a:effectLst/>
                      <a:extLst/>
                    </p:spPr>
                  </p:pic>
                </p:oleObj>
              </mc:Fallback>
            </mc:AlternateContent>
          </a:graphicData>
        </a:graphic>
      </p:graphicFrame>
      <p:sp>
        <p:nvSpPr>
          <p:cNvPr id="10" name="矩形 9">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6066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空心弧 16">
            <a:extLst>
              <a:ext uri="{FF2B5EF4-FFF2-40B4-BE49-F238E27FC236}">
                <a16:creationId xmlns:a16="http://schemas.microsoft.com/office/drawing/2014/main" xmlns="" id="{80A0A4FF-B398-4C3C-826C-EFC79006E48D}"/>
              </a:ext>
            </a:extLst>
          </p:cNvPr>
          <p:cNvSpPr/>
          <p:nvPr/>
        </p:nvSpPr>
        <p:spPr>
          <a:xfrm>
            <a:off x="-4504900" y="145143"/>
            <a:ext cx="7244216" cy="7244216"/>
          </a:xfrm>
          <a:prstGeom prst="blockArc">
            <a:avLst>
              <a:gd name="adj1" fmla="val 18900000"/>
              <a:gd name="adj2" fmla="val 2700000"/>
              <a:gd name="adj3" fmla="val 223"/>
            </a:avLst>
          </a:prstGeom>
          <a:ln>
            <a:solidFill>
              <a:srgbClr val="00A9F3"/>
            </a:solidFill>
            <a:prstDash val="soli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1837362" cy="553998"/>
          </a:xfrm>
          <a:prstGeom prst="rect">
            <a:avLst/>
          </a:prstGeom>
        </p:spPr>
        <p:txBody>
          <a:bodyPr wrap="none">
            <a:spAutoFit/>
          </a:bodyPr>
          <a:lstStyle/>
          <a:p>
            <a:r>
              <a:rPr lang="zh-CN" altLang="en-US" sz="3000" b="1" dirty="0">
                <a:solidFill>
                  <a:schemeClr val="bg1"/>
                </a:solidFill>
              </a:rPr>
              <a:t> 学习目的</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剪去单角的矩形 5">
            <a:extLst>
              <a:ext uri="{FF2B5EF4-FFF2-40B4-BE49-F238E27FC236}">
                <a16:creationId xmlns:a16="http://schemas.microsoft.com/office/drawing/2014/main" xmlns="" id="{30B46A8E-EEE9-48E7-8AA2-982411C3C52C}"/>
              </a:ext>
            </a:extLst>
          </p:cNvPr>
          <p:cNvSpPr/>
          <p:nvPr/>
        </p:nvSpPr>
        <p:spPr>
          <a:xfrm>
            <a:off x="2340883" y="1569525"/>
            <a:ext cx="7882409" cy="900000"/>
          </a:xfrm>
          <a:prstGeom prst="snip1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algn="just" defTabSz="2311400">
              <a:lnSpc>
                <a:spcPct val="90000"/>
              </a:lnSpc>
              <a:spcBef>
                <a:spcPct val="0"/>
              </a:spcBef>
              <a:spcAft>
                <a:spcPct val="35000"/>
              </a:spcAft>
            </a:pPr>
            <a:r>
              <a:rPr lang="zh-CN" altLang="en-US" sz="2400" b="1" dirty="0" smtClean="0">
                <a:solidFill>
                  <a:schemeClr val="tx1"/>
                </a:solidFill>
                <a:latin typeface="微软雅黑" panose="020B0503020204020204" pitchFamily="34" charset="-122"/>
                <a:ea typeface="微软雅黑" panose="020B0503020204020204" pitchFamily="34" charset="-122"/>
              </a:rPr>
              <a:t>了解</a:t>
            </a:r>
            <a:r>
              <a:rPr lang="zh-CN" altLang="en-US" sz="2400" b="1" dirty="0">
                <a:solidFill>
                  <a:schemeClr val="tx1"/>
                </a:solidFill>
                <a:latin typeface="微软雅黑" panose="020B0503020204020204" pitchFamily="34" charset="-122"/>
                <a:ea typeface="微软雅黑" panose="020B0503020204020204" pitchFamily="34" charset="-122"/>
              </a:rPr>
              <a:t>消费与投资统计、 财政与税收</a:t>
            </a:r>
            <a:r>
              <a:rPr lang="zh-CN" altLang="en-US" sz="2400" b="1" dirty="0" smtClean="0">
                <a:solidFill>
                  <a:schemeClr val="tx1"/>
                </a:solidFill>
                <a:latin typeface="微软雅黑" panose="020B0503020204020204" pitchFamily="34" charset="-122"/>
                <a:ea typeface="微软雅黑" panose="020B0503020204020204" pitchFamily="34" charset="-122"/>
              </a:rPr>
              <a:t>统计</a:t>
            </a:r>
            <a:r>
              <a:rPr lang="zh-CN" altLang="en-US" sz="2400" b="1" dirty="0">
                <a:solidFill>
                  <a:schemeClr val="tx1"/>
                </a:solidFill>
                <a:latin typeface="微软雅黑" panose="020B0503020204020204" pitchFamily="34" charset="-122"/>
                <a:ea typeface="微软雅黑" panose="020B0503020204020204" pitchFamily="34" charset="-122"/>
              </a:rPr>
              <a:t>、 货币与金融统计的基本概念、 基本框架和统计指标</a:t>
            </a:r>
            <a:endParaRPr lang="zh-CN" altLang="en-US" sz="2400" b="1" kern="1200" dirty="0">
              <a:solidFill>
                <a:schemeClr val="tx1"/>
              </a:solidFill>
            </a:endParaRPr>
          </a:p>
        </p:txBody>
      </p:sp>
      <p:sp>
        <p:nvSpPr>
          <p:cNvPr id="6" name="剪去单角的矩形 7">
            <a:extLst>
              <a:ext uri="{FF2B5EF4-FFF2-40B4-BE49-F238E27FC236}">
                <a16:creationId xmlns:a16="http://schemas.microsoft.com/office/drawing/2014/main" xmlns="" id="{7DDFC03B-AA42-41A2-8C4A-FFF8EC84E2E2}"/>
              </a:ext>
            </a:extLst>
          </p:cNvPr>
          <p:cNvSpPr/>
          <p:nvPr/>
        </p:nvSpPr>
        <p:spPr>
          <a:xfrm>
            <a:off x="2863555" y="3388160"/>
            <a:ext cx="7359737" cy="900000"/>
          </a:xfrm>
          <a:prstGeom prst="snip1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smtClean="0">
                <a:solidFill>
                  <a:schemeClr val="tx1"/>
                </a:solidFill>
                <a:latin typeface="微软雅黑" panose="020B0503020204020204" pitchFamily="34" charset="-122"/>
                <a:ea typeface="微软雅黑" panose="020B0503020204020204" pitchFamily="34" charset="-122"/>
              </a:rPr>
              <a:t>掌握</a:t>
            </a:r>
            <a:r>
              <a:rPr lang="zh-CN" altLang="en-US" sz="2400" b="1" dirty="0">
                <a:solidFill>
                  <a:schemeClr val="tx1"/>
                </a:solidFill>
                <a:latin typeface="微软雅黑" panose="020B0503020204020204" pitchFamily="34" charset="-122"/>
                <a:ea typeface="微软雅黑" panose="020B0503020204020204" pitchFamily="34" charset="-122"/>
              </a:rPr>
              <a:t>资金流量核算的基本原理</a:t>
            </a:r>
            <a:endParaRPr lang="zh-CN" altLang="en-US" sz="2400" b="1" kern="1200" dirty="0">
              <a:solidFill>
                <a:schemeClr val="tx1"/>
              </a:solidFill>
            </a:endParaRPr>
          </a:p>
        </p:txBody>
      </p:sp>
      <p:sp>
        <p:nvSpPr>
          <p:cNvPr id="7" name="剪去单角的矩形 9">
            <a:extLst>
              <a:ext uri="{FF2B5EF4-FFF2-40B4-BE49-F238E27FC236}">
                <a16:creationId xmlns:a16="http://schemas.microsoft.com/office/drawing/2014/main" xmlns="" id="{591DE5E1-D4FC-41CF-8318-AB151914570B}"/>
              </a:ext>
            </a:extLst>
          </p:cNvPr>
          <p:cNvSpPr/>
          <p:nvPr/>
        </p:nvSpPr>
        <p:spPr>
          <a:xfrm>
            <a:off x="2150076" y="5067299"/>
            <a:ext cx="8073216" cy="900000"/>
          </a:xfrm>
          <a:prstGeom prst="snip1Rect">
            <a:avLst/>
          </a:prstGeom>
          <a:solidFill>
            <a:srgbClr val="FF5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smtClean="0">
                <a:solidFill>
                  <a:schemeClr val="tx1"/>
                </a:solidFill>
                <a:latin typeface="微软雅黑" panose="020B0503020204020204" pitchFamily="34" charset="-122"/>
                <a:ea typeface="微软雅黑" panose="020B0503020204020204" pitchFamily="34" charset="-122"/>
              </a:rPr>
              <a:t>理解资金</a:t>
            </a:r>
            <a:r>
              <a:rPr lang="zh-CN" altLang="en-US" sz="2400" b="1" dirty="0">
                <a:solidFill>
                  <a:schemeClr val="tx1"/>
                </a:solidFill>
                <a:latin typeface="微软雅黑" panose="020B0503020204020204" pitchFamily="34" charset="-122"/>
                <a:ea typeface="微软雅黑" panose="020B0503020204020204" pitchFamily="34" charset="-122"/>
              </a:rPr>
              <a:t>流量表的基本结构和分析方法</a:t>
            </a:r>
            <a:endParaRPr lang="zh-CN" altLang="en-US" sz="2400" b="1" kern="1200" dirty="0">
              <a:solidFill>
                <a:schemeClr val="tx1"/>
              </a:solidFill>
            </a:endParaRPr>
          </a:p>
        </p:txBody>
      </p:sp>
      <p:grpSp>
        <p:nvGrpSpPr>
          <p:cNvPr id="8" name="组合 7">
            <a:extLst>
              <a:ext uri="{FF2B5EF4-FFF2-40B4-BE49-F238E27FC236}">
                <a16:creationId xmlns:a16="http://schemas.microsoft.com/office/drawing/2014/main" xmlns="" id="{2BD78A71-9F86-49A6-8DDB-5846FC586FD4}"/>
              </a:ext>
            </a:extLst>
          </p:cNvPr>
          <p:cNvGrpSpPr/>
          <p:nvPr/>
        </p:nvGrpSpPr>
        <p:grpSpPr>
          <a:xfrm>
            <a:off x="1442206" y="1293769"/>
            <a:ext cx="1451513" cy="1451513"/>
            <a:chOff x="1397321" y="2919369"/>
            <a:chExt cx="1797357" cy="1797357"/>
          </a:xfrm>
        </p:grpSpPr>
        <p:sp>
          <p:nvSpPr>
            <p:cNvPr id="9" name="椭圆 8">
              <a:extLst>
                <a:ext uri="{FF2B5EF4-FFF2-40B4-BE49-F238E27FC236}">
                  <a16:creationId xmlns:a16="http://schemas.microsoft.com/office/drawing/2014/main" xmlns="" id="{E26B1D77-50EA-409B-BC57-EDC591CD23BA}"/>
                </a:ext>
              </a:extLst>
            </p:cNvPr>
            <p:cNvSpPr/>
            <p:nvPr/>
          </p:nvSpPr>
          <p:spPr>
            <a:xfrm>
              <a:off x="1397321" y="2919369"/>
              <a:ext cx="1797357" cy="1797357"/>
            </a:xfrm>
            <a:prstGeom prst="ellipse">
              <a:avLst/>
            </a:prstGeom>
            <a:solidFill>
              <a:schemeClr val="accent6">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10" name="文本框 9">
              <a:extLst>
                <a:ext uri="{FF2B5EF4-FFF2-40B4-BE49-F238E27FC236}">
                  <a16:creationId xmlns:a16="http://schemas.microsoft.com/office/drawing/2014/main" xmlns="" id="{FD24C253-D088-41D8-921E-FAD070D46DA9}"/>
                </a:ext>
              </a:extLst>
            </p:cNvPr>
            <p:cNvSpPr txBox="1"/>
            <p:nvPr/>
          </p:nvSpPr>
          <p:spPr>
            <a:xfrm>
              <a:off x="1943474" y="3475049"/>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3000" b="1" dirty="0">
                  <a:solidFill>
                    <a:schemeClr val="bg1"/>
                  </a:solidFill>
                </a:rPr>
                <a:t>1</a:t>
              </a:r>
              <a:endParaRPr lang="zh-CN" altLang="en-US" sz="3000" b="1" dirty="0">
                <a:solidFill>
                  <a:schemeClr val="bg1"/>
                </a:solidFill>
              </a:endParaRPr>
            </a:p>
          </p:txBody>
        </p:sp>
      </p:grpSp>
      <p:grpSp>
        <p:nvGrpSpPr>
          <p:cNvPr id="11" name="组合 10">
            <a:extLst>
              <a:ext uri="{FF2B5EF4-FFF2-40B4-BE49-F238E27FC236}">
                <a16:creationId xmlns:a16="http://schemas.microsoft.com/office/drawing/2014/main" xmlns="" id="{E783B20C-B764-4C56-99DC-D05D6BCBB5D6}"/>
              </a:ext>
            </a:extLst>
          </p:cNvPr>
          <p:cNvGrpSpPr/>
          <p:nvPr/>
        </p:nvGrpSpPr>
        <p:grpSpPr>
          <a:xfrm>
            <a:off x="1964877" y="3112404"/>
            <a:ext cx="1451513" cy="1451513"/>
            <a:chOff x="1919992" y="5076197"/>
            <a:chExt cx="1797357" cy="1797357"/>
          </a:xfrm>
        </p:grpSpPr>
        <p:sp>
          <p:nvSpPr>
            <p:cNvPr id="12" name="椭圆 11">
              <a:extLst>
                <a:ext uri="{FF2B5EF4-FFF2-40B4-BE49-F238E27FC236}">
                  <a16:creationId xmlns:a16="http://schemas.microsoft.com/office/drawing/2014/main" xmlns="" id="{E16F2409-C589-41AD-9DE8-7F2DEAA567EE}"/>
                </a:ext>
              </a:extLst>
            </p:cNvPr>
            <p:cNvSpPr/>
            <p:nvPr/>
          </p:nvSpPr>
          <p:spPr>
            <a:xfrm>
              <a:off x="1919992" y="5076197"/>
              <a:ext cx="1797357" cy="1797357"/>
            </a:xfrm>
            <a:prstGeom prst="ellipse">
              <a:avLst/>
            </a:prstGeom>
            <a:solidFill>
              <a:schemeClr val="accent4">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文本框 12">
              <a:extLst>
                <a:ext uri="{FF2B5EF4-FFF2-40B4-BE49-F238E27FC236}">
                  <a16:creationId xmlns:a16="http://schemas.microsoft.com/office/drawing/2014/main" xmlns="" id="{854F9550-F98B-42AE-9B63-73BC8FD6A408}"/>
                </a:ext>
              </a:extLst>
            </p:cNvPr>
            <p:cNvSpPr txBox="1"/>
            <p:nvPr/>
          </p:nvSpPr>
          <p:spPr>
            <a:xfrm>
              <a:off x="2466145" y="5631877"/>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2</a:t>
              </a:r>
              <a:endParaRPr lang="zh-CN" altLang="en-US" dirty="0"/>
            </a:p>
          </p:txBody>
        </p:sp>
      </p:grpSp>
      <p:grpSp>
        <p:nvGrpSpPr>
          <p:cNvPr id="14" name="组合 13">
            <a:extLst>
              <a:ext uri="{FF2B5EF4-FFF2-40B4-BE49-F238E27FC236}">
                <a16:creationId xmlns:a16="http://schemas.microsoft.com/office/drawing/2014/main" xmlns="" id="{AF188162-EBA5-4640-9685-F2729F274D7C}"/>
              </a:ext>
            </a:extLst>
          </p:cNvPr>
          <p:cNvGrpSpPr/>
          <p:nvPr/>
        </p:nvGrpSpPr>
        <p:grpSpPr>
          <a:xfrm>
            <a:off x="1553978" y="4791543"/>
            <a:ext cx="1451513" cy="1451513"/>
            <a:chOff x="1397321" y="7233026"/>
            <a:chExt cx="1797357" cy="1797357"/>
          </a:xfrm>
        </p:grpSpPr>
        <p:sp>
          <p:nvSpPr>
            <p:cNvPr id="15" name="椭圆 14">
              <a:extLst>
                <a:ext uri="{FF2B5EF4-FFF2-40B4-BE49-F238E27FC236}">
                  <a16:creationId xmlns:a16="http://schemas.microsoft.com/office/drawing/2014/main" xmlns="" id="{D6B65314-005A-4042-8C7D-06682358BB44}"/>
                </a:ext>
              </a:extLst>
            </p:cNvPr>
            <p:cNvSpPr/>
            <p:nvPr/>
          </p:nvSpPr>
          <p:spPr>
            <a:xfrm>
              <a:off x="1397321" y="7233026"/>
              <a:ext cx="1797357" cy="1797357"/>
            </a:xfrm>
            <a:prstGeom prst="ellipse">
              <a:avLst/>
            </a:prstGeom>
            <a:solidFill>
              <a:srgbClr val="FF5050"/>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文本框 15">
              <a:extLst>
                <a:ext uri="{FF2B5EF4-FFF2-40B4-BE49-F238E27FC236}">
                  <a16:creationId xmlns:a16="http://schemas.microsoft.com/office/drawing/2014/main" xmlns="" id="{E2E7DC37-2F3F-4A2E-8E9D-9DFA6DEE5E8D}"/>
                </a:ext>
              </a:extLst>
            </p:cNvPr>
            <p:cNvSpPr txBox="1"/>
            <p:nvPr/>
          </p:nvSpPr>
          <p:spPr>
            <a:xfrm>
              <a:off x="1943474" y="7788706"/>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3</a:t>
              </a:r>
              <a:endParaRPr lang="zh-CN" altLang="en-US" dirty="0"/>
            </a:p>
          </p:txBody>
        </p:sp>
      </p:grpSp>
      <p:sp>
        <p:nvSpPr>
          <p:cNvPr id="2" name="灯片编号占位符 1">
            <a:extLst>
              <a:ext uri="{FF2B5EF4-FFF2-40B4-BE49-F238E27FC236}">
                <a16:creationId xmlns:a16="http://schemas.microsoft.com/office/drawing/2014/main" xmlns="" id="{9F40FE04-9911-41BA-819A-0C27F7A9FB56}"/>
              </a:ext>
            </a:extLst>
          </p:cNvPr>
          <p:cNvSpPr>
            <a:spLocks noGrp="1"/>
          </p:cNvSpPr>
          <p:nvPr>
            <p:ph type="sldNum" sz="quarter" idx="4"/>
          </p:nvPr>
        </p:nvSpPr>
        <p:spPr/>
        <p:txBody>
          <a:bodyPr/>
          <a:lstStyle/>
          <a:p>
            <a:fld id="{089E6A1B-787B-48C2-89E0-46ED219FD4E0}" type="slidenum">
              <a:rPr lang="zh-CN" altLang="en-US" smtClean="0"/>
              <a:pPr/>
              <a:t>2</a:t>
            </a:fld>
            <a:endParaRPr lang="zh-CN" altLang="en-US" dirty="0"/>
          </a:p>
        </p:txBody>
      </p:sp>
      <p:sp>
        <p:nvSpPr>
          <p:cNvPr id="18" name="文本框 17">
            <a:extLst>
              <a:ext uri="{FF2B5EF4-FFF2-40B4-BE49-F238E27FC236}">
                <a16:creationId xmlns:a16="http://schemas.microsoft.com/office/drawing/2014/main" xmlns="" id="{663CE298-E0A9-BB4E-9C03-49BE46A76A37}"/>
              </a:ext>
            </a:extLst>
          </p:cNvPr>
          <p:cNvSpPr txBox="1"/>
          <p:nvPr/>
        </p:nvSpPr>
        <p:spPr>
          <a:xfrm>
            <a:off x="5222223" y="369530"/>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4275602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20</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对角圆角矩形 10">
            <a:extLst>
              <a:ext uri="{FF2B5EF4-FFF2-40B4-BE49-F238E27FC236}">
                <a16:creationId xmlns:a16="http://schemas.microsoft.com/office/drawing/2014/main" xmlns="" id="{0BF2ED7A-E552-4361-8952-AA55BB4F5BE6}"/>
              </a:ext>
            </a:extLst>
          </p:cNvPr>
          <p:cNvSpPr/>
          <p:nvPr/>
        </p:nvSpPr>
        <p:spPr>
          <a:xfrm>
            <a:off x="554037" y="1177624"/>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消费拉动分析</a:t>
            </a:r>
          </a:p>
        </p:txBody>
      </p:sp>
      <p:sp>
        <p:nvSpPr>
          <p:cNvPr id="7" name="矩形 6">
            <a:extLst>
              <a:ext uri="{FF2B5EF4-FFF2-40B4-BE49-F238E27FC236}">
                <a16:creationId xmlns:a16="http://schemas.microsoft.com/office/drawing/2014/main" xmlns="" id="{9EB0B706-1C50-2D46-80AA-ECC5459BE72D}"/>
              </a:ext>
            </a:extLst>
          </p:cNvPr>
          <p:cNvSpPr/>
          <p:nvPr/>
        </p:nvSpPr>
        <p:spPr>
          <a:xfrm>
            <a:off x="803970" y="2071504"/>
            <a:ext cx="10502205" cy="2031325"/>
          </a:xfrm>
          <a:prstGeom prst="rect">
            <a:avLst/>
          </a:prstGeom>
          <a:solidFill>
            <a:schemeClr val="accent4">
              <a:lumMod val="40000"/>
              <a:lumOff val="60000"/>
            </a:schemeClr>
          </a:solidFill>
        </p:spPr>
        <p:txBody>
          <a:bodyPr wrap="square">
            <a:spAutoFit/>
          </a:bodyPr>
          <a:lstStyle/>
          <a:p>
            <a:pPr algn="just">
              <a:lnSpc>
                <a:spcPct val="150000"/>
              </a:lnSpc>
            </a:pPr>
            <a:r>
              <a:rPr lang="zh-CN" altLang="en-US" sz="2800" dirty="0"/>
              <a:t>消费拉动率：又称消费对</a:t>
            </a:r>
            <a:r>
              <a:rPr lang="en-US" altLang="zh-CN" sz="2800" dirty="0"/>
              <a:t>GDP</a:t>
            </a:r>
            <a:r>
              <a:rPr lang="zh-CN" altLang="en-US" sz="2800" dirty="0"/>
              <a:t>增长的拉动率、消费对</a:t>
            </a:r>
            <a:r>
              <a:rPr lang="en-US" altLang="zh-CN" sz="2800" dirty="0"/>
              <a:t>GDP</a:t>
            </a:r>
            <a:r>
              <a:rPr lang="zh-CN" altLang="en-US" sz="2800" dirty="0"/>
              <a:t>增长的贡献率、消费拉动系数，是指一定时期消费需求增量占当期</a:t>
            </a:r>
            <a:r>
              <a:rPr lang="en-US" altLang="zh-CN" sz="2800" dirty="0"/>
              <a:t>GDP</a:t>
            </a:r>
            <a:r>
              <a:rPr lang="zh-CN" altLang="en-US" sz="2800" dirty="0"/>
              <a:t>增量的比重，反映经济增长率中消费需求拉动所占的份额。</a:t>
            </a:r>
          </a:p>
        </p:txBody>
      </p:sp>
      <p:graphicFrame>
        <p:nvGraphicFramePr>
          <p:cNvPr id="5" name="对象 4"/>
          <p:cNvGraphicFramePr>
            <a:graphicFrameLocks noChangeAspect="1"/>
          </p:cNvGraphicFramePr>
          <p:nvPr>
            <p:extLst>
              <p:ext uri="{D42A27DB-BD31-4B8C-83A1-F6EECF244321}">
                <p14:modId xmlns:p14="http://schemas.microsoft.com/office/powerpoint/2010/main" val="2377468215"/>
              </p:ext>
            </p:extLst>
          </p:nvPr>
        </p:nvGraphicFramePr>
        <p:xfrm>
          <a:off x="1734690" y="4402138"/>
          <a:ext cx="8640763" cy="809625"/>
        </p:xfrm>
        <a:graphic>
          <a:graphicData uri="http://schemas.openxmlformats.org/presentationml/2006/ole">
            <mc:AlternateContent xmlns:mc="http://schemas.openxmlformats.org/markup-compatibility/2006">
              <mc:Choice xmlns:v="urn:schemas-microsoft-com:vml" Requires="v">
                <p:oleObj spid="_x0000_s4111" r:id="rId3" imgW="4064000" imgH="381000" progId="Equation.DSMT4">
                  <p:embed/>
                </p:oleObj>
              </mc:Choice>
              <mc:Fallback>
                <p:oleObj r:id="rId3" imgW="4064000" imgH="381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4690" y="4402138"/>
                        <a:ext cx="8640763" cy="8096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7"/>
          <p:cNvSpPr txBox="1">
            <a:spLocks noChangeArrowheads="1"/>
          </p:cNvSpPr>
          <p:nvPr/>
        </p:nvSpPr>
        <p:spPr bwMode="auto">
          <a:xfrm>
            <a:off x="1698178" y="5453063"/>
            <a:ext cx="8713788" cy="4572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ahoma" pitchFamily="34" charset="0"/>
                <a:ea typeface="宋体" pitchFamily="2" charset="-122"/>
              </a:defRPr>
            </a:lvl1pPr>
            <a:lvl2pPr marL="742950" indent="-285750" eaLnBrk="0" hangingPunct="0">
              <a:defRPr sz="3200">
                <a:solidFill>
                  <a:schemeClr val="tx1"/>
                </a:solidFill>
                <a:latin typeface="Tahoma" pitchFamily="34" charset="0"/>
                <a:ea typeface="宋体" pitchFamily="2" charset="-122"/>
              </a:defRPr>
            </a:lvl2pPr>
            <a:lvl3pPr marL="1143000" indent="-228600" eaLnBrk="0" hangingPunct="0">
              <a:defRPr sz="3200">
                <a:solidFill>
                  <a:schemeClr val="tx1"/>
                </a:solidFill>
                <a:latin typeface="Tahoma" pitchFamily="34" charset="0"/>
                <a:ea typeface="宋体" pitchFamily="2" charset="-122"/>
              </a:defRPr>
            </a:lvl3pPr>
            <a:lvl4pPr marL="1600200" indent="-228600" eaLnBrk="0" hangingPunct="0">
              <a:defRPr sz="3200">
                <a:solidFill>
                  <a:schemeClr val="tx1"/>
                </a:solidFill>
                <a:latin typeface="Tahoma" pitchFamily="34" charset="0"/>
                <a:ea typeface="宋体" pitchFamily="2" charset="-122"/>
              </a:defRPr>
            </a:lvl4pPr>
            <a:lvl5pPr marL="2057400" indent="-228600" eaLnBrk="0" hangingPunct="0">
              <a:defRPr sz="3200">
                <a:solidFill>
                  <a:schemeClr val="tx1"/>
                </a:solidFill>
                <a:latin typeface="Tahoma" pitchFamily="34" charset="0"/>
                <a:ea typeface="宋体" pitchFamily="2" charset="-122"/>
              </a:defRPr>
            </a:lvl5pPr>
            <a:lvl6pPr marL="2514600" indent="-228600" algn="just" eaLnBrk="0" fontAlgn="base" hangingPunct="0">
              <a:spcBef>
                <a:spcPct val="20000"/>
              </a:spcBef>
              <a:spcAft>
                <a:spcPct val="0"/>
              </a:spcAft>
              <a:buClr>
                <a:schemeClr val="hlink"/>
              </a:buClr>
              <a:buSzPct val="80000"/>
              <a:buFont typeface="Arial" pitchFamily="34" charset="0"/>
              <a:defRPr sz="3200">
                <a:solidFill>
                  <a:schemeClr val="tx1"/>
                </a:solidFill>
                <a:latin typeface="Tahoma" pitchFamily="34" charset="0"/>
                <a:ea typeface="宋体" pitchFamily="2" charset="-122"/>
              </a:defRPr>
            </a:lvl6pPr>
            <a:lvl7pPr marL="2971800" indent="-228600" algn="just" eaLnBrk="0" fontAlgn="base" hangingPunct="0">
              <a:spcBef>
                <a:spcPct val="20000"/>
              </a:spcBef>
              <a:spcAft>
                <a:spcPct val="0"/>
              </a:spcAft>
              <a:buClr>
                <a:schemeClr val="hlink"/>
              </a:buClr>
              <a:buSzPct val="80000"/>
              <a:buFont typeface="Arial" pitchFamily="34" charset="0"/>
              <a:defRPr sz="3200">
                <a:solidFill>
                  <a:schemeClr val="tx1"/>
                </a:solidFill>
                <a:latin typeface="Tahoma" pitchFamily="34" charset="0"/>
                <a:ea typeface="宋体" pitchFamily="2" charset="-122"/>
              </a:defRPr>
            </a:lvl7pPr>
            <a:lvl8pPr marL="3429000" indent="-228600" algn="just" eaLnBrk="0" fontAlgn="base" hangingPunct="0">
              <a:spcBef>
                <a:spcPct val="20000"/>
              </a:spcBef>
              <a:spcAft>
                <a:spcPct val="0"/>
              </a:spcAft>
              <a:buClr>
                <a:schemeClr val="hlink"/>
              </a:buClr>
              <a:buSzPct val="80000"/>
              <a:buFont typeface="Arial" pitchFamily="34" charset="0"/>
              <a:defRPr sz="3200">
                <a:solidFill>
                  <a:schemeClr val="tx1"/>
                </a:solidFill>
                <a:latin typeface="Tahoma" pitchFamily="34" charset="0"/>
                <a:ea typeface="宋体" pitchFamily="2" charset="-122"/>
              </a:defRPr>
            </a:lvl8pPr>
            <a:lvl9pPr marL="3886200" indent="-228600" algn="just" eaLnBrk="0" fontAlgn="base" hangingPunct="0">
              <a:spcBef>
                <a:spcPct val="20000"/>
              </a:spcBef>
              <a:spcAft>
                <a:spcPct val="0"/>
              </a:spcAft>
              <a:buClr>
                <a:schemeClr val="hlink"/>
              </a:buClr>
              <a:buSzPct val="80000"/>
              <a:buFont typeface="Arial" pitchFamily="34" charset="0"/>
              <a:defRPr sz="3200">
                <a:solidFill>
                  <a:schemeClr val="tx1"/>
                </a:solidFill>
                <a:latin typeface="Tahoma" pitchFamily="34" charset="0"/>
                <a:ea typeface="宋体" pitchFamily="2" charset="-122"/>
              </a:defRPr>
            </a:lvl9pPr>
          </a:lstStyle>
          <a:p>
            <a:pPr algn="l" eaLnBrk="1" hangingPunct="1">
              <a:spcBef>
                <a:spcPct val="50000"/>
              </a:spcBef>
              <a:buClrTx/>
              <a:buSzTx/>
              <a:buFontTx/>
              <a:buNone/>
            </a:pPr>
            <a:r>
              <a:rPr lang="zh-CN" altLang="en-US" sz="2400" dirty="0">
                <a:latin typeface="Arial" pitchFamily="34" charset="0"/>
              </a:rPr>
              <a:t>消费拉动</a:t>
            </a:r>
            <a:r>
              <a:rPr lang="en-US" altLang="zh-CN" sz="2400" dirty="0">
                <a:latin typeface="Arial" pitchFamily="34" charset="0"/>
              </a:rPr>
              <a:t>GDP</a:t>
            </a:r>
            <a:r>
              <a:rPr lang="zh-CN" altLang="en-US" sz="2400" dirty="0">
                <a:latin typeface="Arial" pitchFamily="34" charset="0"/>
              </a:rPr>
              <a:t>增长（百分点）＝消费拉动率</a:t>
            </a:r>
            <a:r>
              <a:rPr lang="en-US" altLang="zh-CN" sz="2400" dirty="0">
                <a:latin typeface="Arial" pitchFamily="34" charset="0"/>
              </a:rPr>
              <a:t>×GDP</a:t>
            </a:r>
            <a:r>
              <a:rPr lang="zh-CN" altLang="en-US" sz="2400" dirty="0">
                <a:latin typeface="Arial" pitchFamily="34" charset="0"/>
              </a:rPr>
              <a:t>增长率</a:t>
            </a:r>
          </a:p>
        </p:txBody>
      </p:sp>
      <p:sp>
        <p:nvSpPr>
          <p:cNvPr id="9" name="矩形 8">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4285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21</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二、投资统计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0BF2ED7A-E552-4361-8952-AA55BB4F5BE6}"/>
              </a:ext>
            </a:extLst>
          </p:cNvPr>
          <p:cNvSpPr/>
          <p:nvPr/>
        </p:nvSpPr>
        <p:spPr>
          <a:xfrm>
            <a:off x="554037" y="1177624"/>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（一）资本形成核算</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1E8E1E4D-B347-AD48-B1C7-D54D8EA2990A}"/>
              </a:ext>
            </a:extLst>
          </p:cNvPr>
          <p:cNvSpPr/>
          <p:nvPr/>
        </p:nvSpPr>
        <p:spPr>
          <a:xfrm>
            <a:off x="803970" y="2108046"/>
            <a:ext cx="10499030" cy="830997"/>
          </a:xfrm>
          <a:prstGeom prst="rect">
            <a:avLst/>
          </a:prstGeom>
        </p:spPr>
        <p:txBody>
          <a:bodyPr wrap="square">
            <a:spAutoFit/>
          </a:bodyPr>
          <a:lstStyle/>
          <a:p>
            <a:r>
              <a:rPr lang="zh-CN" altLang="en-US" sz="2400" dirty="0" smtClean="0">
                <a:solidFill>
                  <a:srgbClr val="FF0000"/>
                </a:solidFill>
              </a:rPr>
              <a:t>资本形成</a:t>
            </a:r>
            <a:r>
              <a:rPr lang="zh-CN" altLang="en-US" sz="2400" dirty="0" smtClean="0"/>
              <a:t>：各</a:t>
            </a:r>
            <a:r>
              <a:rPr lang="zh-CN" altLang="en-US" sz="2400" dirty="0"/>
              <a:t>机构单位通过经济交易获得或处置生产资产的行为，反映经济过程中用于积累从而增加了生产资产的货物与服务价值。</a:t>
            </a:r>
          </a:p>
        </p:txBody>
      </p:sp>
      <p:grpSp>
        <p:nvGrpSpPr>
          <p:cNvPr id="31" name="组合 30">
            <a:extLst>
              <a:ext uri="{FF2B5EF4-FFF2-40B4-BE49-F238E27FC236}">
                <a16:creationId xmlns="" xmlns:a16="http://schemas.microsoft.com/office/drawing/2014/main" id="{F633D2CA-58AB-41A5-A6D9-21B90B9C7975}"/>
              </a:ext>
            </a:extLst>
          </p:cNvPr>
          <p:cNvGrpSpPr/>
          <p:nvPr/>
        </p:nvGrpSpPr>
        <p:grpSpPr>
          <a:xfrm>
            <a:off x="2258372" y="3660723"/>
            <a:ext cx="2246924" cy="1471786"/>
            <a:chOff x="393017" y="2532303"/>
            <a:chExt cx="2246924" cy="1471786"/>
          </a:xfrm>
        </p:grpSpPr>
        <p:sp>
          <p:nvSpPr>
            <p:cNvPr id="32" name="矩形 31">
              <a:extLst>
                <a:ext uri="{FF2B5EF4-FFF2-40B4-BE49-F238E27FC236}">
                  <a16:creationId xmlns="" xmlns:a16="http://schemas.microsoft.com/office/drawing/2014/main" id="{0FD01E87-6E04-4726-80F6-3EBD4EA4385D}"/>
                </a:ext>
              </a:extLst>
            </p:cNvPr>
            <p:cNvSpPr/>
            <p:nvPr/>
          </p:nvSpPr>
          <p:spPr>
            <a:xfrm>
              <a:off x="393017" y="2532303"/>
              <a:ext cx="2246924" cy="65665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3" name="Shape 1058">
              <a:extLst>
                <a:ext uri="{FF2B5EF4-FFF2-40B4-BE49-F238E27FC236}">
                  <a16:creationId xmlns="" xmlns:a16="http://schemas.microsoft.com/office/drawing/2014/main" id="{6BD20526-36D7-4FFD-A5ED-3342A83524AE}"/>
                </a:ext>
              </a:extLst>
            </p:cNvPr>
            <p:cNvSpPr/>
            <p:nvPr/>
          </p:nvSpPr>
          <p:spPr>
            <a:xfrm>
              <a:off x="1127646" y="3221622"/>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EC6D3"/>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grpSp>
          <p:nvGrpSpPr>
            <p:cNvPr id="34" name="Group 1069">
              <a:extLst>
                <a:ext uri="{FF2B5EF4-FFF2-40B4-BE49-F238E27FC236}">
                  <a16:creationId xmlns="" xmlns:a16="http://schemas.microsoft.com/office/drawing/2014/main" id="{7E108597-2363-4AC3-B0BA-4A6C5FBC147F}"/>
                </a:ext>
              </a:extLst>
            </p:cNvPr>
            <p:cNvGrpSpPr/>
            <p:nvPr/>
          </p:nvGrpSpPr>
          <p:grpSpPr>
            <a:xfrm>
              <a:off x="1351637" y="3437692"/>
              <a:ext cx="334482" cy="345572"/>
              <a:chOff x="0" y="-716237"/>
              <a:chExt cx="568988" cy="587853"/>
            </a:xfrm>
          </p:grpSpPr>
          <p:sp>
            <p:nvSpPr>
              <p:cNvPr id="36" name="Shape 1067">
                <a:extLst>
                  <a:ext uri="{FF2B5EF4-FFF2-40B4-BE49-F238E27FC236}">
                    <a16:creationId xmlns="" xmlns:a16="http://schemas.microsoft.com/office/drawing/2014/main" id="{1A0D304E-1CF9-4B1E-B8F3-25F8840A2E2B}"/>
                  </a:ext>
                </a:extLst>
              </p:cNvPr>
              <p:cNvSpPr/>
              <p:nvPr/>
            </p:nvSpPr>
            <p:spPr>
              <a:xfrm>
                <a:off x="324892" y="-716237"/>
                <a:ext cx="244096" cy="244096"/>
              </a:xfrm>
              <a:custGeom>
                <a:avLst/>
                <a:gdLst/>
                <a:ahLst/>
                <a:cxnLst>
                  <a:cxn ang="0">
                    <a:pos x="wd2" y="hd2"/>
                  </a:cxn>
                  <a:cxn ang="5400000">
                    <a:pos x="wd2" y="hd2"/>
                  </a:cxn>
                  <a:cxn ang="10800000">
                    <a:pos x="wd2" y="hd2"/>
                  </a:cxn>
                  <a:cxn ang="16200000">
                    <a:pos x="wd2" y="hd2"/>
                  </a:cxn>
                </a:cxnLst>
                <a:rect l="0" t="0" r="r" b="b"/>
                <a:pathLst>
                  <a:path w="21600" h="21600" extrusionOk="0">
                    <a:moveTo>
                      <a:pt x="3811" y="0"/>
                    </a:moveTo>
                    <a:lnTo>
                      <a:pt x="0" y="3811"/>
                    </a:lnTo>
                    <a:lnTo>
                      <a:pt x="1269" y="5083"/>
                    </a:lnTo>
                    <a:lnTo>
                      <a:pt x="16515" y="20328"/>
                    </a:lnTo>
                    <a:lnTo>
                      <a:pt x="17695" y="21512"/>
                    </a:lnTo>
                    <a:lnTo>
                      <a:pt x="17787" y="21600"/>
                    </a:lnTo>
                    <a:lnTo>
                      <a:pt x="21600" y="17787"/>
                    </a:ln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37" name="Shape 1068">
                <a:extLst>
                  <a:ext uri="{FF2B5EF4-FFF2-40B4-BE49-F238E27FC236}">
                    <a16:creationId xmlns="" xmlns:a16="http://schemas.microsoft.com/office/drawing/2014/main" id="{CE1A726B-A3AF-4C95-ADA1-A371CE07232D}"/>
                  </a:ext>
                </a:extLst>
              </p:cNvPr>
              <p:cNvSpPr/>
              <p:nvPr/>
            </p:nvSpPr>
            <p:spPr>
              <a:xfrm>
                <a:off x="0" y="-635015"/>
                <a:ext cx="506638" cy="506631"/>
              </a:xfrm>
              <a:custGeom>
                <a:avLst/>
                <a:gdLst/>
                <a:ahLst/>
                <a:cxnLst>
                  <a:cxn ang="0">
                    <a:pos x="wd2" y="hd2"/>
                  </a:cxn>
                  <a:cxn ang="5400000">
                    <a:pos x="wd2" y="hd2"/>
                  </a:cxn>
                  <a:cxn ang="10800000">
                    <a:pos x="wd2" y="hd2"/>
                  </a:cxn>
                  <a:cxn ang="16200000">
                    <a:pos x="wd2" y="hd2"/>
                  </a:cxn>
                </a:cxnLst>
                <a:rect l="0" t="0" r="r" b="b"/>
                <a:pathLst>
                  <a:path w="21105" h="21600" extrusionOk="0">
                    <a:moveTo>
                      <a:pt x="21105" y="7346"/>
                    </a:moveTo>
                    <a:lnTo>
                      <a:pt x="19909" y="6122"/>
                    </a:lnTo>
                    <a:lnTo>
                      <a:pt x="18713" y="7346"/>
                    </a:lnTo>
                    <a:lnTo>
                      <a:pt x="17039" y="9059"/>
                    </a:lnTo>
                    <a:lnTo>
                      <a:pt x="7471" y="9060"/>
                    </a:lnTo>
                    <a:lnTo>
                      <a:pt x="13930" y="2447"/>
                    </a:lnTo>
                    <a:lnTo>
                      <a:pt x="15124" y="1224"/>
                    </a:lnTo>
                    <a:lnTo>
                      <a:pt x="13928" y="0"/>
                    </a:lnTo>
                    <a:lnTo>
                      <a:pt x="1486" y="12735"/>
                    </a:lnTo>
                    <a:cubicBezTo>
                      <a:pt x="-495" y="14762"/>
                      <a:pt x="-495" y="18052"/>
                      <a:pt x="1487" y="20078"/>
                    </a:cubicBezTo>
                    <a:cubicBezTo>
                      <a:pt x="2477" y="21092"/>
                      <a:pt x="3778" y="21600"/>
                      <a:pt x="5076" y="21600"/>
                    </a:cubicBezTo>
                    <a:cubicBezTo>
                      <a:pt x="6374" y="21600"/>
                      <a:pt x="7673" y="21093"/>
                      <a:pt x="8664" y="20079"/>
                    </a:cubicBezTo>
                    <a:lnTo>
                      <a:pt x="21105" y="7346"/>
                    </a:lnTo>
                    <a:close/>
                    <a:moveTo>
                      <a:pt x="7180" y="12521"/>
                    </a:moveTo>
                    <a:cubicBezTo>
                      <a:pt x="7647" y="12521"/>
                      <a:pt x="8025" y="12909"/>
                      <a:pt x="8025" y="13386"/>
                    </a:cubicBezTo>
                    <a:cubicBezTo>
                      <a:pt x="8025" y="13865"/>
                      <a:pt x="7646" y="14253"/>
                      <a:pt x="7180" y="14253"/>
                    </a:cubicBezTo>
                    <a:cubicBezTo>
                      <a:pt x="6713" y="14252"/>
                      <a:pt x="6334" y="13865"/>
                      <a:pt x="6334" y="13386"/>
                    </a:cubicBezTo>
                    <a:cubicBezTo>
                      <a:pt x="6334" y="12909"/>
                      <a:pt x="6713" y="12521"/>
                      <a:pt x="7180" y="12521"/>
                    </a:cubicBezTo>
                    <a:moveTo>
                      <a:pt x="5065" y="17715"/>
                    </a:moveTo>
                    <a:cubicBezTo>
                      <a:pt x="4363" y="17715"/>
                      <a:pt x="3794" y="17134"/>
                      <a:pt x="3794" y="16419"/>
                    </a:cubicBezTo>
                    <a:cubicBezTo>
                      <a:pt x="3794" y="15700"/>
                      <a:pt x="4363" y="15117"/>
                      <a:pt x="5065" y="15117"/>
                    </a:cubicBezTo>
                    <a:cubicBezTo>
                      <a:pt x="5765" y="15117"/>
                      <a:pt x="6334" y="15700"/>
                      <a:pt x="6334" y="16419"/>
                    </a:cubicBezTo>
                    <a:cubicBezTo>
                      <a:pt x="6334" y="17134"/>
                      <a:pt x="5765" y="17715"/>
                      <a:pt x="5065" y="17715"/>
                    </a:cubicBezTo>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grpSp>
        <p:sp>
          <p:nvSpPr>
            <p:cNvPr id="35" name="文本框 27">
              <a:extLst>
                <a:ext uri="{FF2B5EF4-FFF2-40B4-BE49-F238E27FC236}">
                  <a16:creationId xmlns="" xmlns:a16="http://schemas.microsoft.com/office/drawing/2014/main" id="{AA192B90-2179-4D6A-8F2A-2E7537CA0E80}"/>
                </a:ext>
              </a:extLst>
            </p:cNvPr>
            <p:cNvSpPr txBox="1"/>
            <p:nvPr/>
          </p:nvSpPr>
          <p:spPr>
            <a:xfrm>
              <a:off x="393017" y="2611651"/>
              <a:ext cx="2245232" cy="430374"/>
            </a:xfrm>
            <a:prstGeom prst="rect">
              <a:avLst/>
            </a:prstGeom>
            <a:noFill/>
          </p:spPr>
          <p:txBody>
            <a:bodyPr wrap="square" rtlCol="0">
              <a:spAutoFit/>
            </a:bodyPr>
            <a:lstStyle/>
            <a:p>
              <a:pPr algn="ctr">
                <a:lnSpc>
                  <a:spcPct val="120000"/>
                </a:lnSpc>
              </a:pPr>
              <a:r>
                <a:rPr lang="zh-CN" altLang="en-US" sz="2000" b="1" dirty="0" smtClean="0">
                  <a:solidFill>
                    <a:schemeClr val="bg1"/>
                  </a:solidFill>
                  <a:latin typeface="微软雅黑" panose="020B0503020204020204" pitchFamily="34" charset="-122"/>
                  <a:ea typeface="微软雅黑" panose="020B0503020204020204" pitchFamily="34" charset="-122"/>
                </a:rPr>
                <a:t>固定资本形成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a:extLst>
              <a:ext uri="{FF2B5EF4-FFF2-40B4-BE49-F238E27FC236}">
                <a16:creationId xmlns="" xmlns:a16="http://schemas.microsoft.com/office/drawing/2014/main" id="{839BD7AC-EDCD-4A84-A876-1C27383FAD60}"/>
              </a:ext>
            </a:extLst>
          </p:cNvPr>
          <p:cNvGrpSpPr/>
          <p:nvPr/>
        </p:nvGrpSpPr>
        <p:grpSpPr>
          <a:xfrm>
            <a:off x="6941875" y="3660723"/>
            <a:ext cx="2246924" cy="1471786"/>
            <a:chOff x="2816609" y="2532303"/>
            <a:chExt cx="2246924" cy="1471786"/>
          </a:xfrm>
        </p:grpSpPr>
        <p:sp>
          <p:nvSpPr>
            <p:cNvPr id="39" name="矩形 38">
              <a:extLst>
                <a:ext uri="{FF2B5EF4-FFF2-40B4-BE49-F238E27FC236}">
                  <a16:creationId xmlns="" xmlns:a16="http://schemas.microsoft.com/office/drawing/2014/main" id="{B563F644-28F8-4739-B605-F98273634C85}"/>
                </a:ext>
              </a:extLst>
            </p:cNvPr>
            <p:cNvSpPr/>
            <p:nvPr/>
          </p:nvSpPr>
          <p:spPr>
            <a:xfrm>
              <a:off x="2816609" y="2532303"/>
              <a:ext cx="2246924" cy="65665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0" name="Shape 1060">
              <a:extLst>
                <a:ext uri="{FF2B5EF4-FFF2-40B4-BE49-F238E27FC236}">
                  <a16:creationId xmlns="" xmlns:a16="http://schemas.microsoft.com/office/drawing/2014/main" id="{919EBB0D-78EE-41BD-83A1-C9A6A5C23C03}"/>
                </a:ext>
              </a:extLst>
            </p:cNvPr>
            <p:cNvSpPr/>
            <p:nvPr/>
          </p:nvSpPr>
          <p:spPr>
            <a:xfrm>
              <a:off x="3555917" y="3221622"/>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40"/>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grpSp>
          <p:nvGrpSpPr>
            <p:cNvPr id="41" name="Group 1073">
              <a:extLst>
                <a:ext uri="{FF2B5EF4-FFF2-40B4-BE49-F238E27FC236}">
                  <a16:creationId xmlns="" xmlns:a16="http://schemas.microsoft.com/office/drawing/2014/main" id="{DFA3B0D6-1C00-4F24-B859-BE8BEDDF2BEC}"/>
                </a:ext>
              </a:extLst>
            </p:cNvPr>
            <p:cNvGrpSpPr/>
            <p:nvPr/>
          </p:nvGrpSpPr>
          <p:grpSpPr>
            <a:xfrm>
              <a:off x="3779908" y="3445616"/>
              <a:ext cx="334483" cy="334483"/>
              <a:chOff x="24407" y="-724703"/>
              <a:chExt cx="568988" cy="568988"/>
            </a:xfrm>
          </p:grpSpPr>
          <p:sp>
            <p:nvSpPr>
              <p:cNvPr id="43" name="Shape 1070">
                <a:extLst>
                  <a:ext uri="{FF2B5EF4-FFF2-40B4-BE49-F238E27FC236}">
                    <a16:creationId xmlns="" xmlns:a16="http://schemas.microsoft.com/office/drawing/2014/main" id="{6996603C-FC9D-4867-931E-C27C5A7FFF9E}"/>
                  </a:ext>
                </a:extLst>
              </p:cNvPr>
              <p:cNvSpPr/>
              <p:nvPr/>
            </p:nvSpPr>
            <p:spPr>
              <a:xfrm>
                <a:off x="430826" y="-724703"/>
                <a:ext cx="155912" cy="276913"/>
              </a:xfrm>
              <a:custGeom>
                <a:avLst/>
                <a:gdLst/>
                <a:ahLst/>
                <a:cxnLst>
                  <a:cxn ang="0">
                    <a:pos x="wd2" y="hd2"/>
                  </a:cxn>
                  <a:cxn ang="5400000">
                    <a:pos x="wd2" y="hd2"/>
                  </a:cxn>
                  <a:cxn ang="10800000">
                    <a:pos x="wd2" y="hd2"/>
                  </a:cxn>
                  <a:cxn ang="16200000">
                    <a:pos x="wd2" y="hd2"/>
                  </a:cxn>
                </a:cxnLst>
                <a:rect l="0" t="0" r="r" b="b"/>
                <a:pathLst>
                  <a:path w="20332" h="21600" extrusionOk="0">
                    <a:moveTo>
                      <a:pt x="12835" y="21583"/>
                    </a:moveTo>
                    <a:cubicBezTo>
                      <a:pt x="13166" y="21594"/>
                      <a:pt x="13471" y="21600"/>
                      <a:pt x="13747" y="21600"/>
                    </a:cubicBezTo>
                    <a:cubicBezTo>
                      <a:pt x="13932" y="21600"/>
                      <a:pt x="14089" y="21594"/>
                      <a:pt x="14245" y="21587"/>
                    </a:cubicBezTo>
                    <a:cubicBezTo>
                      <a:pt x="14489" y="21573"/>
                      <a:pt x="14735" y="21570"/>
                      <a:pt x="14968" y="21532"/>
                    </a:cubicBezTo>
                    <a:cubicBezTo>
                      <a:pt x="18368" y="20987"/>
                      <a:pt x="20313" y="18244"/>
                      <a:pt x="20332" y="14660"/>
                    </a:cubicBezTo>
                    <a:cubicBezTo>
                      <a:pt x="20340" y="13031"/>
                      <a:pt x="19950" y="11229"/>
                      <a:pt x="19124" y="9379"/>
                    </a:cubicBezTo>
                    <a:cubicBezTo>
                      <a:pt x="16694" y="3948"/>
                      <a:pt x="11309" y="0"/>
                      <a:pt x="6613" y="0"/>
                    </a:cubicBezTo>
                    <a:cubicBezTo>
                      <a:pt x="6192" y="0"/>
                      <a:pt x="5776" y="32"/>
                      <a:pt x="5368" y="97"/>
                    </a:cubicBezTo>
                    <a:cubicBezTo>
                      <a:pt x="5344" y="101"/>
                      <a:pt x="5309" y="111"/>
                      <a:pt x="5285" y="116"/>
                    </a:cubicBezTo>
                    <a:cubicBezTo>
                      <a:pt x="5071" y="151"/>
                      <a:pt x="4864" y="203"/>
                      <a:pt x="4660" y="257"/>
                    </a:cubicBezTo>
                    <a:cubicBezTo>
                      <a:pt x="4575" y="279"/>
                      <a:pt x="4483" y="306"/>
                      <a:pt x="4384" y="331"/>
                    </a:cubicBezTo>
                    <a:cubicBezTo>
                      <a:pt x="182" y="1650"/>
                      <a:pt x="-1260" y="6741"/>
                      <a:pt x="1207" y="12250"/>
                    </a:cubicBezTo>
                    <a:cubicBezTo>
                      <a:pt x="3491" y="17341"/>
                      <a:pt x="8365" y="21128"/>
                      <a:pt x="12835" y="21583"/>
                    </a:cubicBezTo>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44" name="Shape 1071">
                <a:extLst>
                  <a:ext uri="{FF2B5EF4-FFF2-40B4-BE49-F238E27FC236}">
                    <a16:creationId xmlns="" xmlns:a16="http://schemas.microsoft.com/office/drawing/2014/main" id="{9020367F-170C-4075-963E-70DB7B9083A4}"/>
                  </a:ext>
                </a:extLst>
              </p:cNvPr>
              <p:cNvSpPr/>
              <p:nvPr/>
            </p:nvSpPr>
            <p:spPr>
              <a:xfrm>
                <a:off x="410505" y="-338605"/>
                <a:ext cx="182890" cy="182890"/>
              </a:xfrm>
              <a:prstGeom prst="rect">
                <a:avLst/>
              </a:pr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45" name="Shape 1072">
                <a:extLst>
                  <a:ext uri="{FF2B5EF4-FFF2-40B4-BE49-F238E27FC236}">
                    <a16:creationId xmlns="" xmlns:a16="http://schemas.microsoft.com/office/drawing/2014/main" id="{E634EC88-0C6B-4BDA-AAA8-4B3F084719D4}"/>
                  </a:ext>
                </a:extLst>
              </p:cNvPr>
              <p:cNvSpPr/>
              <p:nvPr/>
            </p:nvSpPr>
            <p:spPr>
              <a:xfrm>
                <a:off x="24407" y="-704383"/>
                <a:ext cx="460717" cy="538506"/>
              </a:xfrm>
              <a:custGeom>
                <a:avLst/>
                <a:gdLst/>
                <a:ahLst/>
                <a:cxnLst>
                  <a:cxn ang="0">
                    <a:pos x="wd2" y="hd2"/>
                  </a:cxn>
                  <a:cxn ang="5400000">
                    <a:pos x="wd2" y="hd2"/>
                  </a:cxn>
                  <a:cxn ang="10800000">
                    <a:pos x="wd2" y="hd2"/>
                  </a:cxn>
                  <a:cxn ang="16200000">
                    <a:pos x="wd2" y="hd2"/>
                  </a:cxn>
                </a:cxnLst>
                <a:rect l="0" t="0" r="r" b="b"/>
                <a:pathLst>
                  <a:path w="21600" h="21600" extrusionOk="0">
                    <a:moveTo>
                      <a:pt x="13337" y="12634"/>
                    </a:moveTo>
                    <a:cubicBezTo>
                      <a:pt x="13337" y="10841"/>
                      <a:pt x="11628" y="10189"/>
                      <a:pt x="10479" y="10189"/>
                    </a:cubicBezTo>
                    <a:lnTo>
                      <a:pt x="5471" y="10189"/>
                    </a:lnTo>
                    <a:cubicBezTo>
                      <a:pt x="4703" y="10189"/>
                      <a:pt x="4529" y="9740"/>
                      <a:pt x="4518" y="9374"/>
                    </a:cubicBezTo>
                    <a:cubicBezTo>
                      <a:pt x="4518" y="8612"/>
                      <a:pt x="5234" y="8476"/>
                      <a:pt x="5471" y="8455"/>
                    </a:cubicBezTo>
                    <a:lnTo>
                      <a:pt x="21600" y="9612"/>
                    </a:lnTo>
                    <a:cubicBezTo>
                      <a:pt x="20446" y="8654"/>
                      <a:pt x="19457" y="7134"/>
                      <a:pt x="18879" y="5288"/>
                    </a:cubicBezTo>
                    <a:cubicBezTo>
                      <a:pt x="18238" y="3241"/>
                      <a:pt x="18267" y="1350"/>
                      <a:pt x="18848" y="0"/>
                    </a:cubicBezTo>
                    <a:cubicBezTo>
                      <a:pt x="18706" y="90"/>
                      <a:pt x="6394" y="5550"/>
                      <a:pt x="6243" y="5618"/>
                    </a:cubicBezTo>
                    <a:cubicBezTo>
                      <a:pt x="3542" y="6851"/>
                      <a:pt x="2613" y="7616"/>
                      <a:pt x="2613" y="9374"/>
                    </a:cubicBezTo>
                    <a:cubicBezTo>
                      <a:pt x="2613" y="10357"/>
                      <a:pt x="3375" y="11819"/>
                      <a:pt x="5471" y="11819"/>
                    </a:cubicBezTo>
                    <a:lnTo>
                      <a:pt x="10468" y="11819"/>
                    </a:lnTo>
                    <a:cubicBezTo>
                      <a:pt x="10909" y="11829"/>
                      <a:pt x="11433" y="11978"/>
                      <a:pt x="11433" y="12634"/>
                    </a:cubicBezTo>
                    <a:lnTo>
                      <a:pt x="11433" y="14264"/>
                    </a:lnTo>
                    <a:lnTo>
                      <a:pt x="0" y="14264"/>
                    </a:lnTo>
                    <a:lnTo>
                      <a:pt x="0" y="21600"/>
                    </a:lnTo>
                    <a:lnTo>
                      <a:pt x="17149" y="21600"/>
                    </a:lnTo>
                    <a:lnTo>
                      <a:pt x="17149" y="14264"/>
                    </a:lnTo>
                    <a:lnTo>
                      <a:pt x="13338" y="14264"/>
                    </a:lnTo>
                    <a:lnTo>
                      <a:pt x="13338" y="12634"/>
                    </a:ln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grpSp>
        <p:sp>
          <p:nvSpPr>
            <p:cNvPr id="42" name="文本框 36">
              <a:extLst>
                <a:ext uri="{FF2B5EF4-FFF2-40B4-BE49-F238E27FC236}">
                  <a16:creationId xmlns="" xmlns:a16="http://schemas.microsoft.com/office/drawing/2014/main" id="{1153BED7-D24F-4816-9C44-0EFFCB82EF8E}"/>
                </a:ext>
              </a:extLst>
            </p:cNvPr>
            <p:cNvSpPr txBox="1"/>
            <p:nvPr/>
          </p:nvSpPr>
          <p:spPr>
            <a:xfrm>
              <a:off x="2817032" y="2611651"/>
              <a:ext cx="2245232" cy="430374"/>
            </a:xfrm>
            <a:prstGeom prst="rect">
              <a:avLst/>
            </a:prstGeom>
            <a:noFill/>
          </p:spPr>
          <p:txBody>
            <a:bodyPr wrap="square" rtlCol="0">
              <a:spAutoFit/>
            </a:bodyPr>
            <a:lstStyle/>
            <a:p>
              <a:pPr algn="ctr">
                <a:lnSpc>
                  <a:spcPct val="120000"/>
                </a:lnSpc>
              </a:pPr>
              <a:r>
                <a:rPr lang="zh-CN" altLang="en-US" sz="2000" b="1" dirty="0" smtClean="0">
                  <a:solidFill>
                    <a:schemeClr val="bg1"/>
                  </a:solidFill>
                  <a:latin typeface="微软雅黑" panose="020B0503020204020204" pitchFamily="34" charset="-122"/>
                  <a:ea typeface="微软雅黑" panose="020B0503020204020204" pitchFamily="34" charset="-122"/>
                </a:rPr>
                <a:t>贵重物品净获得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6">
            <a:extLst>
              <a:ext uri="{FF2B5EF4-FFF2-40B4-BE49-F238E27FC236}">
                <a16:creationId xmlns="" xmlns:a16="http://schemas.microsoft.com/office/drawing/2014/main" id="{D17E66D6-5DE5-4CED-A9C5-7DA09C9B50D2}"/>
              </a:ext>
            </a:extLst>
          </p:cNvPr>
          <p:cNvGrpSpPr/>
          <p:nvPr/>
        </p:nvGrpSpPr>
        <p:grpSpPr>
          <a:xfrm>
            <a:off x="4591596" y="3660723"/>
            <a:ext cx="2246924" cy="1477860"/>
            <a:chOff x="7663792" y="2532303"/>
            <a:chExt cx="2246924" cy="1477860"/>
          </a:xfrm>
        </p:grpSpPr>
        <p:sp>
          <p:nvSpPr>
            <p:cNvPr id="47" name="矩形 46">
              <a:extLst>
                <a:ext uri="{FF2B5EF4-FFF2-40B4-BE49-F238E27FC236}">
                  <a16:creationId xmlns="" xmlns:a16="http://schemas.microsoft.com/office/drawing/2014/main" id="{D2361196-C368-425B-86FD-025896755139}"/>
                </a:ext>
              </a:extLst>
            </p:cNvPr>
            <p:cNvSpPr/>
            <p:nvPr/>
          </p:nvSpPr>
          <p:spPr>
            <a:xfrm>
              <a:off x="7663792" y="2532303"/>
              <a:ext cx="2246924" cy="65665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8" name="Shape 1064">
              <a:extLst>
                <a:ext uri="{FF2B5EF4-FFF2-40B4-BE49-F238E27FC236}">
                  <a16:creationId xmlns="" xmlns:a16="http://schemas.microsoft.com/office/drawing/2014/main" id="{8C59E370-0DE7-4A47-AC9F-43A46F089754}"/>
                </a:ext>
              </a:extLst>
            </p:cNvPr>
            <p:cNvSpPr/>
            <p:nvPr/>
          </p:nvSpPr>
          <p:spPr>
            <a:xfrm>
              <a:off x="8407499" y="3227696"/>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841D"/>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sp>
          <p:nvSpPr>
            <p:cNvPr id="49" name="Shape 1075">
              <a:extLst>
                <a:ext uri="{FF2B5EF4-FFF2-40B4-BE49-F238E27FC236}">
                  <a16:creationId xmlns="" xmlns:a16="http://schemas.microsoft.com/office/drawing/2014/main" id="{888E2613-5891-4CB7-AC82-31628D9BF0E9}"/>
                </a:ext>
              </a:extLst>
            </p:cNvPr>
            <p:cNvSpPr/>
            <p:nvPr/>
          </p:nvSpPr>
          <p:spPr>
            <a:xfrm>
              <a:off x="8632397" y="3451690"/>
              <a:ext cx="334472" cy="334482"/>
            </a:xfrm>
            <a:custGeom>
              <a:avLst/>
              <a:gdLst/>
              <a:ahLst/>
              <a:cxnLst>
                <a:cxn ang="0">
                  <a:pos x="wd2" y="hd2"/>
                </a:cxn>
                <a:cxn ang="5400000">
                  <a:pos x="wd2" y="hd2"/>
                </a:cxn>
                <a:cxn ang="10800000">
                  <a:pos x="wd2" y="hd2"/>
                </a:cxn>
                <a:cxn ang="16200000">
                  <a:pos x="wd2" y="hd2"/>
                </a:cxn>
              </a:cxnLst>
              <a:rect l="0" t="0" r="r" b="b"/>
              <a:pathLst>
                <a:path w="21336" h="21600" extrusionOk="0">
                  <a:moveTo>
                    <a:pt x="6933" y="3706"/>
                  </a:moveTo>
                  <a:lnTo>
                    <a:pt x="8224" y="5014"/>
                  </a:lnTo>
                  <a:lnTo>
                    <a:pt x="1291" y="12032"/>
                  </a:lnTo>
                  <a:lnTo>
                    <a:pt x="0" y="10725"/>
                  </a:lnTo>
                  <a:lnTo>
                    <a:pt x="6933" y="3706"/>
                  </a:lnTo>
                  <a:close/>
                  <a:moveTo>
                    <a:pt x="15845" y="12728"/>
                  </a:moveTo>
                  <a:lnTo>
                    <a:pt x="8911" y="19746"/>
                  </a:lnTo>
                  <a:lnTo>
                    <a:pt x="7545" y="18363"/>
                  </a:lnTo>
                  <a:lnTo>
                    <a:pt x="14478" y="11345"/>
                  </a:lnTo>
                  <a:lnTo>
                    <a:pt x="15845" y="12728"/>
                  </a:lnTo>
                  <a:close/>
                  <a:moveTo>
                    <a:pt x="7006" y="17818"/>
                  </a:moveTo>
                  <a:lnTo>
                    <a:pt x="5640" y="16435"/>
                  </a:lnTo>
                  <a:lnTo>
                    <a:pt x="12573" y="9416"/>
                  </a:lnTo>
                  <a:lnTo>
                    <a:pt x="13939" y="10799"/>
                  </a:lnTo>
                  <a:lnTo>
                    <a:pt x="7006" y="17818"/>
                  </a:lnTo>
                  <a:close/>
                  <a:moveTo>
                    <a:pt x="5101" y="15889"/>
                  </a:moveTo>
                  <a:lnTo>
                    <a:pt x="3735" y="14506"/>
                  </a:lnTo>
                  <a:lnTo>
                    <a:pt x="10668" y="7487"/>
                  </a:lnTo>
                  <a:lnTo>
                    <a:pt x="12034" y="8871"/>
                  </a:lnTo>
                  <a:lnTo>
                    <a:pt x="5101" y="15889"/>
                  </a:lnTo>
                  <a:close/>
                  <a:moveTo>
                    <a:pt x="3196" y="13961"/>
                  </a:moveTo>
                  <a:lnTo>
                    <a:pt x="1830" y="12577"/>
                  </a:lnTo>
                  <a:lnTo>
                    <a:pt x="8763" y="5559"/>
                  </a:lnTo>
                  <a:lnTo>
                    <a:pt x="10129" y="6942"/>
                  </a:lnTo>
                  <a:lnTo>
                    <a:pt x="3196" y="13961"/>
                  </a:lnTo>
                  <a:close/>
                  <a:moveTo>
                    <a:pt x="10742" y="21600"/>
                  </a:moveTo>
                  <a:lnTo>
                    <a:pt x="9450" y="20292"/>
                  </a:lnTo>
                  <a:lnTo>
                    <a:pt x="16384" y="13273"/>
                  </a:lnTo>
                  <a:lnTo>
                    <a:pt x="17676" y="14580"/>
                  </a:lnTo>
                  <a:lnTo>
                    <a:pt x="10742" y="21600"/>
                  </a:lnTo>
                  <a:close/>
                  <a:moveTo>
                    <a:pt x="18214" y="14035"/>
                  </a:moveTo>
                  <a:lnTo>
                    <a:pt x="7472" y="3161"/>
                  </a:lnTo>
                  <a:lnTo>
                    <a:pt x="9974" y="628"/>
                  </a:lnTo>
                  <a:lnTo>
                    <a:pt x="13811" y="4511"/>
                  </a:lnTo>
                  <a:lnTo>
                    <a:pt x="17647" y="628"/>
                  </a:lnTo>
                  <a:cubicBezTo>
                    <a:pt x="18044" y="226"/>
                    <a:pt x="18615" y="0"/>
                    <a:pt x="19197" y="0"/>
                  </a:cubicBezTo>
                  <a:cubicBezTo>
                    <a:pt x="19739" y="0"/>
                    <a:pt x="20289" y="196"/>
                    <a:pt x="20715" y="628"/>
                  </a:cubicBezTo>
                  <a:cubicBezTo>
                    <a:pt x="21600" y="1523"/>
                    <a:pt x="21483" y="2958"/>
                    <a:pt x="20715" y="3734"/>
                  </a:cubicBezTo>
                  <a:lnTo>
                    <a:pt x="16879" y="7619"/>
                  </a:lnTo>
                  <a:lnTo>
                    <a:pt x="20715" y="11502"/>
                  </a:lnTo>
                  <a:lnTo>
                    <a:pt x="18214" y="14035"/>
                  </a:lnTo>
                  <a:close/>
                </a:path>
              </a:pathLst>
            </a:custGeom>
            <a:solidFill>
              <a:srgbClr val="FFFFFF"/>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50" name="文本框 53">
              <a:extLst>
                <a:ext uri="{FF2B5EF4-FFF2-40B4-BE49-F238E27FC236}">
                  <a16:creationId xmlns="" xmlns:a16="http://schemas.microsoft.com/office/drawing/2014/main" id="{0B708918-D3D2-4908-B688-65E419BDB08F}"/>
                </a:ext>
              </a:extLst>
            </p:cNvPr>
            <p:cNvSpPr txBox="1"/>
            <p:nvPr/>
          </p:nvSpPr>
          <p:spPr>
            <a:xfrm>
              <a:off x="7665061" y="2611651"/>
              <a:ext cx="2245232" cy="430374"/>
            </a:xfrm>
            <a:prstGeom prst="rect">
              <a:avLst/>
            </a:prstGeom>
            <a:noFill/>
          </p:spPr>
          <p:txBody>
            <a:bodyPr wrap="square" rtlCol="0">
              <a:spAutoFit/>
            </a:bodyPr>
            <a:lstStyle/>
            <a:p>
              <a:pPr algn="ctr">
                <a:lnSpc>
                  <a:spcPct val="120000"/>
                </a:lnSpc>
              </a:pPr>
              <a:r>
                <a:rPr lang="zh-CN" altLang="en-US" sz="2000" b="1" dirty="0" smtClean="0">
                  <a:solidFill>
                    <a:schemeClr val="bg1"/>
                  </a:solidFill>
                  <a:latin typeface="微软雅黑" panose="020B0503020204020204" pitchFamily="34" charset="-122"/>
                  <a:ea typeface="微软雅黑" panose="020B0503020204020204" pitchFamily="34" charset="-122"/>
                </a:rPr>
                <a:t>存货变化</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7" name="矩形 2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455349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22</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二、投资统计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0BF2ED7A-E552-4361-8952-AA55BB4F5BE6}"/>
              </a:ext>
            </a:extLst>
          </p:cNvPr>
          <p:cNvSpPr/>
          <p:nvPr/>
        </p:nvSpPr>
        <p:spPr>
          <a:xfrm>
            <a:off x="554037" y="1177624"/>
            <a:ext cx="5006164"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（二）常用的投资统计指标</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1E8E1E4D-B347-AD48-B1C7-D54D8EA2990A}"/>
              </a:ext>
            </a:extLst>
          </p:cNvPr>
          <p:cNvSpPr/>
          <p:nvPr/>
        </p:nvSpPr>
        <p:spPr>
          <a:xfrm>
            <a:off x="803970" y="2108046"/>
            <a:ext cx="10499030" cy="1689052"/>
          </a:xfrm>
          <a:prstGeom prst="rect">
            <a:avLst/>
          </a:prstGeom>
        </p:spPr>
        <p:txBody>
          <a:bodyPr wrap="square">
            <a:spAutoFit/>
          </a:bodyPr>
          <a:lstStyle/>
          <a:p>
            <a:pPr>
              <a:lnSpc>
                <a:spcPct val="150000"/>
              </a:lnSpc>
            </a:pPr>
            <a:r>
              <a:rPr lang="zh-CN" altLang="en-US" sz="2400" dirty="0" smtClean="0">
                <a:solidFill>
                  <a:srgbClr val="FF0000"/>
                </a:solidFill>
              </a:rPr>
              <a:t>固定资产投资总额</a:t>
            </a:r>
            <a:r>
              <a:rPr lang="zh-CN" altLang="en-US" sz="2400" dirty="0" smtClean="0"/>
              <a:t>：</a:t>
            </a:r>
            <a:r>
              <a:rPr lang="zh-CN" altLang="en-US" sz="2400" dirty="0"/>
              <a:t>以货币表现的建造和购置固定资产活动的工作量，它是反映固定资产投资规模、速度、比例关系和使用方向的综合性指标，是考察投资需求变动的主要指标。</a:t>
            </a:r>
          </a:p>
        </p:txBody>
      </p:sp>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427218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Grp="1" noRot="1" noChangeArrowheads="1"/>
          </p:cNvSpPr>
          <p:nvPr>
            <p:ph type="title" idx="4294967295"/>
          </p:nvPr>
        </p:nvSpPr>
        <p:spPr>
          <a:xfrm>
            <a:off x="431800" y="333375"/>
            <a:ext cx="11387667" cy="679450"/>
          </a:xfrm>
          <a:prstGeom prst="rect">
            <a:avLst/>
          </a:prstGeom>
          <a:solidFill>
            <a:srgbClr val="CC6600"/>
          </a:solidFill>
          <a:ln>
            <a:solidFill>
              <a:srgbClr val="CC6600"/>
            </a:solidFill>
            <a:miter lim="800000"/>
            <a:headEnd/>
            <a:tailEnd/>
          </a:ln>
        </p:spPr>
        <p:txBody>
          <a:bodyPr/>
          <a:lstStyle/>
          <a:p>
            <a:r>
              <a:rPr lang="zh-CN" altLang="en-US" sz="2800" dirty="0" smtClean="0"/>
              <a:t>固定资产投资总额与资本形成总额的区别</a:t>
            </a:r>
          </a:p>
        </p:txBody>
      </p:sp>
      <p:graphicFrame>
        <p:nvGraphicFramePr>
          <p:cNvPr id="49155" name="Group 3"/>
          <p:cNvGraphicFramePr>
            <a:graphicFrameLocks noGrp="1"/>
          </p:cNvGraphicFramePr>
          <p:nvPr>
            <p:ph idx="4294967295"/>
            <p:extLst>
              <p:ext uri="{D42A27DB-BD31-4B8C-83A1-F6EECF244321}">
                <p14:modId xmlns:p14="http://schemas.microsoft.com/office/powerpoint/2010/main" val="2725685711"/>
              </p:ext>
            </p:extLst>
          </p:nvPr>
        </p:nvGraphicFramePr>
        <p:xfrm>
          <a:off x="431800" y="1196975"/>
          <a:ext cx="11387667" cy="4818063"/>
        </p:xfrm>
        <a:graphic>
          <a:graphicData uri="http://schemas.openxmlformats.org/drawingml/2006/table">
            <a:tbl>
              <a:tblPr/>
              <a:tblGrid>
                <a:gridCol w="4542367"/>
                <a:gridCol w="4415367"/>
                <a:gridCol w="2429933"/>
              </a:tblGrid>
              <a:tr h="947597">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400" b="0" i="0" u="none" strike="noStrike" cap="none" normalizeH="0" baseline="0" dirty="0" smtClean="0">
                          <a:ln>
                            <a:noFill/>
                          </a:ln>
                          <a:effectLst/>
                          <a:latin typeface="微软雅黑" pitchFamily="34" charset="-122"/>
                          <a:ea typeface="微软雅黑" pitchFamily="34" charset="-122"/>
                        </a:rPr>
                        <a:t>比较内容</a:t>
                      </a:r>
                    </a:p>
                  </a:txBody>
                  <a:tcPr marL="120000" marR="120000" marT="46790" marB="4679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400" b="0" i="0" u="none" strike="noStrike" cap="none" normalizeH="0" baseline="0" smtClean="0">
                          <a:ln>
                            <a:noFill/>
                          </a:ln>
                          <a:effectLst/>
                          <a:latin typeface="微软雅黑" pitchFamily="34" charset="-122"/>
                          <a:ea typeface="微软雅黑" pitchFamily="34" charset="-122"/>
                        </a:rPr>
                        <a:t>固定资产投资总额</a:t>
                      </a:r>
                    </a:p>
                  </a:txBody>
                  <a:tcPr marL="120000" marR="120000" marT="46790" marB="4679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400" b="0" i="0" u="none" strike="noStrike" cap="none" normalizeH="0" baseline="0" dirty="0" smtClean="0">
                          <a:ln>
                            <a:noFill/>
                          </a:ln>
                          <a:effectLst/>
                          <a:latin typeface="微软雅黑" pitchFamily="34" charset="-122"/>
                          <a:ea typeface="微软雅黑" pitchFamily="34" charset="-122"/>
                        </a:rPr>
                        <a:t>资本形成总额</a:t>
                      </a:r>
                    </a:p>
                  </a:txBody>
                  <a:tcPr marL="120000" marR="120000" marT="46790" marB="4679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r>
              <a:tr h="1122196">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400" b="0" i="0" u="none" strike="noStrike" cap="none" normalizeH="0" baseline="0" dirty="0" smtClean="0">
                          <a:ln>
                            <a:noFill/>
                          </a:ln>
                          <a:effectLst/>
                          <a:latin typeface="微软雅黑" pitchFamily="34" charset="-122"/>
                          <a:ea typeface="微软雅黑" pitchFamily="34" charset="-122"/>
                        </a:rPr>
                        <a:t>是否包括库存增加额</a:t>
                      </a:r>
                    </a:p>
                  </a:txBody>
                  <a:tcPr marL="120000" marR="120000" marT="46790" marB="4679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400" b="0" i="0" u="none" strike="noStrike" cap="none" normalizeH="0" baseline="0" dirty="0" smtClean="0">
                          <a:ln>
                            <a:noFill/>
                          </a:ln>
                          <a:effectLst/>
                          <a:latin typeface="微软雅黑" pitchFamily="34" charset="-122"/>
                          <a:ea typeface="微软雅黑" pitchFamily="34" charset="-122"/>
                        </a:rPr>
                        <a:t>不包括</a:t>
                      </a:r>
                    </a:p>
                  </a:txBody>
                  <a:tcPr marL="120000" marR="120000" marT="46790" marB="4679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400" b="0" i="0" u="none" strike="noStrike" cap="none" normalizeH="0" baseline="0" dirty="0" smtClean="0">
                          <a:ln>
                            <a:noFill/>
                          </a:ln>
                          <a:effectLst/>
                          <a:latin typeface="微软雅黑" pitchFamily="34" charset="-122"/>
                          <a:ea typeface="微软雅黑" pitchFamily="34" charset="-122"/>
                        </a:rPr>
                        <a:t>包括</a:t>
                      </a:r>
                    </a:p>
                  </a:txBody>
                  <a:tcPr marL="120000" marR="120000" marT="46790" marB="4679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r>
              <a:tr h="1374571">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400" b="0" i="0" u="none" strike="noStrike" cap="none" normalizeH="0" baseline="0" dirty="0" smtClean="0">
                          <a:ln>
                            <a:noFill/>
                          </a:ln>
                          <a:effectLst/>
                          <a:latin typeface="微软雅黑" pitchFamily="34" charset="-122"/>
                          <a:ea typeface="微软雅黑" pitchFamily="34" charset="-122"/>
                        </a:rPr>
                        <a:t>投资额限制</a:t>
                      </a:r>
                    </a:p>
                  </a:txBody>
                  <a:tcPr marL="120000" marR="120000" marT="46790" marB="4679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altLang="en-US" sz="2400" b="0" i="0" u="none" strike="noStrike" cap="none" normalizeH="0" baseline="0" dirty="0" smtClean="0">
                          <a:ln>
                            <a:noFill/>
                          </a:ln>
                          <a:effectLst/>
                          <a:latin typeface="微软雅黑" pitchFamily="34" charset="-122"/>
                          <a:ea typeface="微软雅黑" pitchFamily="34" charset="-122"/>
                        </a:rPr>
                        <a:t>仅包括投资额在</a:t>
                      </a:r>
                      <a:r>
                        <a:rPr kumimoji="0" lang="en-US" sz="2400" b="0" i="0" u="none" strike="noStrike" cap="none" normalizeH="0" baseline="0" dirty="0" smtClean="0">
                          <a:ln>
                            <a:noFill/>
                          </a:ln>
                          <a:effectLst/>
                          <a:latin typeface="微软雅黑" pitchFamily="34" charset="-122"/>
                          <a:ea typeface="微软雅黑" pitchFamily="34" charset="-122"/>
                        </a:rPr>
                        <a:t>50</a:t>
                      </a:r>
                      <a:r>
                        <a:rPr kumimoji="0" lang="zh-CN" altLang="en-US" sz="2400" b="0" i="0" u="none" strike="noStrike" cap="none" normalizeH="0" baseline="0" dirty="0" smtClean="0">
                          <a:ln>
                            <a:noFill/>
                          </a:ln>
                          <a:effectLst/>
                          <a:latin typeface="微软雅黑" pitchFamily="34" charset="-122"/>
                          <a:ea typeface="微软雅黑" pitchFamily="34" charset="-122"/>
                        </a:rPr>
                        <a:t>万元以上的固定资产投资 </a:t>
                      </a:r>
                    </a:p>
                  </a:txBody>
                  <a:tcPr marL="120000" marR="120000" marT="46790" marB="4679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400" b="0" i="0" u="none" strike="noStrike" cap="none" normalizeH="0" baseline="0" dirty="0" smtClean="0">
                          <a:ln>
                            <a:noFill/>
                          </a:ln>
                          <a:effectLst/>
                          <a:latin typeface="微软雅黑" pitchFamily="34" charset="-122"/>
                          <a:ea typeface="微软雅黑" pitchFamily="34" charset="-122"/>
                        </a:rPr>
                        <a:t>包括所有投资</a:t>
                      </a:r>
                    </a:p>
                  </a:txBody>
                  <a:tcPr marL="120000" marR="120000" marT="46790" marB="4679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r>
              <a:tr h="1373699">
                <a:tc>
                  <a:txBody>
                    <a:bodyPr/>
                    <a:lstStyle/>
                    <a:p>
                      <a:pPr marL="0" marR="0" lvl="0" indent="0" algn="ctr" defTabSz="914400" rtl="0" eaLnBrk="1"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400" b="0" i="0" u="none" strike="noStrike" cap="none" normalizeH="0" baseline="0" smtClean="0">
                          <a:ln>
                            <a:noFill/>
                          </a:ln>
                          <a:effectLst/>
                          <a:latin typeface="微软雅黑" pitchFamily="34" charset="-122"/>
                          <a:ea typeface="微软雅黑" pitchFamily="34" charset="-122"/>
                        </a:rPr>
                        <a:t>是否包括购买旧建筑、旧设备的价值和土地购置费 </a:t>
                      </a:r>
                    </a:p>
                  </a:txBody>
                  <a:tcPr marL="120000" marR="120000" marT="46790" marB="4679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400" b="0" i="0" u="none" strike="noStrike" cap="none" normalizeH="0" baseline="0" dirty="0" smtClean="0">
                          <a:ln>
                            <a:noFill/>
                          </a:ln>
                          <a:effectLst/>
                          <a:latin typeface="微软雅黑" pitchFamily="34" charset="-122"/>
                          <a:ea typeface="微软雅黑" pitchFamily="34" charset="-122"/>
                        </a:rPr>
                        <a:t>包含</a:t>
                      </a:r>
                    </a:p>
                  </a:txBody>
                  <a:tcPr marL="120000" marR="120000" marT="46790" marB="4679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Arial" pitchFamily="34" charset="0"/>
                        <a:buNone/>
                        <a:tabLst/>
                      </a:pPr>
                      <a:r>
                        <a:rPr kumimoji="0" lang="zh-CN" sz="2400" b="0" i="0" u="none" strike="noStrike" cap="none" normalizeH="0" baseline="0" dirty="0" smtClean="0">
                          <a:ln>
                            <a:noFill/>
                          </a:ln>
                          <a:effectLst/>
                          <a:latin typeface="微软雅黑" pitchFamily="34" charset="-122"/>
                          <a:ea typeface="微软雅黑" pitchFamily="34" charset="-122"/>
                        </a:rPr>
                        <a:t>不包括</a:t>
                      </a:r>
                    </a:p>
                  </a:txBody>
                  <a:tcPr marL="120000" marR="120000" marT="46790" marB="4679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alpha val="50000"/>
                      </a:schemeClr>
                    </a:solidFill>
                  </a:tcPr>
                </a:tc>
              </a:tr>
            </a:tbl>
          </a:graphicData>
        </a:graphic>
      </p:graphicFrame>
      <p:sp>
        <p:nvSpPr>
          <p:cNvPr id="4" name="矩形 3">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285803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24</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二、投资统计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0BF2ED7A-E552-4361-8952-AA55BB4F5BE6}"/>
              </a:ext>
            </a:extLst>
          </p:cNvPr>
          <p:cNvSpPr/>
          <p:nvPr/>
        </p:nvSpPr>
        <p:spPr>
          <a:xfrm>
            <a:off x="554037" y="1177624"/>
            <a:ext cx="5006164"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（二）常用的投资统计指标</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1E8E1E4D-B347-AD48-B1C7-D54D8EA2990A}"/>
              </a:ext>
            </a:extLst>
          </p:cNvPr>
          <p:cNvSpPr/>
          <p:nvPr/>
        </p:nvSpPr>
        <p:spPr>
          <a:xfrm>
            <a:off x="803970" y="2108046"/>
            <a:ext cx="10499030" cy="1135054"/>
          </a:xfrm>
          <a:prstGeom prst="rect">
            <a:avLst/>
          </a:prstGeom>
        </p:spPr>
        <p:txBody>
          <a:bodyPr wrap="square">
            <a:spAutoFit/>
          </a:bodyPr>
          <a:lstStyle/>
          <a:p>
            <a:pPr>
              <a:lnSpc>
                <a:spcPct val="150000"/>
              </a:lnSpc>
            </a:pPr>
            <a:r>
              <a:rPr lang="zh-CN" altLang="en-US" sz="2400" dirty="0">
                <a:solidFill>
                  <a:srgbClr val="FF0000"/>
                </a:solidFill>
              </a:rPr>
              <a:t>投资率</a:t>
            </a:r>
            <a:r>
              <a:rPr lang="zh-CN" altLang="en-US" sz="2400" dirty="0"/>
              <a:t>：又称资本形成率，通常指一定时期内资本形成总额占支出法</a:t>
            </a:r>
            <a:r>
              <a:rPr lang="en-US" altLang="zh-CN" sz="2400" dirty="0"/>
              <a:t>GDP</a:t>
            </a:r>
            <a:r>
              <a:rPr lang="zh-CN" altLang="en-US" sz="2400" dirty="0"/>
              <a:t>的比重，一般按现行价格计算。 </a:t>
            </a:r>
          </a:p>
        </p:txBody>
      </p:sp>
      <p:graphicFrame>
        <p:nvGraphicFramePr>
          <p:cNvPr id="7" name="对象 6"/>
          <p:cNvGraphicFramePr>
            <a:graphicFrameLocks noChangeAspect="1"/>
          </p:cNvGraphicFramePr>
          <p:nvPr>
            <p:extLst>
              <p:ext uri="{D42A27DB-BD31-4B8C-83A1-F6EECF244321}">
                <p14:modId xmlns:p14="http://schemas.microsoft.com/office/powerpoint/2010/main" val="2030336105"/>
              </p:ext>
            </p:extLst>
          </p:nvPr>
        </p:nvGraphicFramePr>
        <p:xfrm>
          <a:off x="2967038" y="3743325"/>
          <a:ext cx="5472112" cy="1150938"/>
        </p:xfrm>
        <a:graphic>
          <a:graphicData uri="http://schemas.openxmlformats.org/presentationml/2006/ole">
            <mc:AlternateContent xmlns:mc="http://schemas.openxmlformats.org/markup-compatibility/2006">
              <mc:Choice xmlns:v="urn:schemas-microsoft-com:vml" Requires="v">
                <p:oleObj spid="_x0000_s5132" r:id="rId3" imgW="1804183" imgH="381165" progId="Equation.DSMT4">
                  <p:embed/>
                </p:oleObj>
              </mc:Choice>
              <mc:Fallback>
                <p:oleObj r:id="rId3" imgW="1804183" imgH="381165"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038" y="3743325"/>
                        <a:ext cx="5472112" cy="11509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27077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25</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二、投资统计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276562"/>
            <a:ext cx="5075239"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（三）投资统计分析</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对角圆角矩形 10">
            <a:extLst>
              <a:ext uri="{FF2B5EF4-FFF2-40B4-BE49-F238E27FC236}">
                <a16:creationId xmlns:a16="http://schemas.microsoft.com/office/drawing/2014/main" xmlns="" id="{0BF2ED7A-E552-4361-8952-AA55BB4F5BE6}"/>
              </a:ext>
            </a:extLst>
          </p:cNvPr>
          <p:cNvSpPr/>
          <p:nvPr/>
        </p:nvSpPr>
        <p:spPr>
          <a:xfrm>
            <a:off x="554037" y="2155312"/>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投资结构分析</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 name="Group 3"/>
          <p:cNvGrpSpPr>
            <a:grpSpLocks/>
          </p:cNvGrpSpPr>
          <p:nvPr/>
        </p:nvGrpSpPr>
        <p:grpSpPr bwMode="auto">
          <a:xfrm>
            <a:off x="5533476" y="1276562"/>
            <a:ext cx="5832475" cy="5040313"/>
            <a:chOff x="0" y="0"/>
            <a:chExt cx="3744" cy="3408"/>
          </a:xfrm>
        </p:grpSpPr>
        <p:sp>
          <p:nvSpPr>
            <p:cNvPr id="11" name="AutoShape 5"/>
            <p:cNvSpPr>
              <a:spLocks noChangeArrowheads="1"/>
            </p:cNvSpPr>
            <p:nvPr/>
          </p:nvSpPr>
          <p:spPr bwMode="auto">
            <a:xfrm>
              <a:off x="144" y="0"/>
              <a:ext cx="3456" cy="2990"/>
            </a:xfrm>
            <a:prstGeom prst="triangle">
              <a:avLst>
                <a:gd name="adj" fmla="val 50000"/>
              </a:avLst>
            </a:prstGeom>
            <a:solidFill>
              <a:srgbClr val="A94F1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12" name="Group 5"/>
            <p:cNvGrpSpPr>
              <a:grpSpLocks/>
            </p:cNvGrpSpPr>
            <p:nvPr/>
          </p:nvGrpSpPr>
          <p:grpSpPr bwMode="auto">
            <a:xfrm>
              <a:off x="1025" y="0"/>
              <a:ext cx="1680" cy="1680"/>
              <a:chOff x="0" y="0"/>
              <a:chExt cx="1680" cy="1680"/>
            </a:xfrm>
          </p:grpSpPr>
          <p:sp>
            <p:nvSpPr>
              <p:cNvPr id="19" name="Oval 7"/>
              <p:cNvSpPr>
                <a:spLocks noChangeArrowheads="1"/>
              </p:cNvSpPr>
              <p:nvPr/>
            </p:nvSpPr>
            <p:spPr bwMode="auto">
              <a:xfrm>
                <a:off x="0" y="0"/>
                <a:ext cx="1680" cy="1680"/>
              </a:xfrm>
              <a:prstGeom prst="ellipse">
                <a:avLst/>
              </a:prstGeom>
              <a:gradFill rotWithShape="1">
                <a:gsLst>
                  <a:gs pos="0">
                    <a:srgbClr val="F0B590"/>
                  </a:gs>
                  <a:gs pos="50000">
                    <a:srgbClr val="FF7B39"/>
                  </a:gs>
                  <a:gs pos="100000">
                    <a:srgbClr val="F0B590"/>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Oval 8"/>
              <p:cNvSpPr>
                <a:spLocks noChangeArrowheads="1"/>
              </p:cNvSpPr>
              <p:nvPr/>
            </p:nvSpPr>
            <p:spPr bwMode="auto">
              <a:xfrm>
                <a:off x="72" y="72"/>
                <a:ext cx="1536" cy="1536"/>
              </a:xfrm>
              <a:prstGeom prst="ellipse">
                <a:avLst/>
              </a:prstGeom>
              <a:solidFill>
                <a:srgbClr val="F0B59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spcBef>
                    <a:spcPct val="0"/>
                  </a:spcBef>
                  <a:buClrTx/>
                  <a:buSzTx/>
                  <a:buFontTx/>
                  <a:buNone/>
                </a:pPr>
                <a:r>
                  <a:rPr lang="zh-CN" altLang="en-US" b="1"/>
                  <a:t>行业结构</a:t>
                </a:r>
                <a:endParaRPr lang="ja-JP" altLang="en-US" b="1">
                  <a:latin typeface="Arial" pitchFamily="34" charset="0"/>
                  <a:ea typeface="DFKai-SB" pitchFamily="65" charset="-120"/>
                </a:endParaRPr>
              </a:p>
            </p:txBody>
          </p:sp>
        </p:grpSp>
        <p:grpSp>
          <p:nvGrpSpPr>
            <p:cNvPr id="13" name="Group 8"/>
            <p:cNvGrpSpPr>
              <a:grpSpLocks/>
            </p:cNvGrpSpPr>
            <p:nvPr/>
          </p:nvGrpSpPr>
          <p:grpSpPr bwMode="auto">
            <a:xfrm>
              <a:off x="0" y="1728"/>
              <a:ext cx="1680" cy="1680"/>
              <a:chOff x="0" y="0"/>
              <a:chExt cx="1680" cy="1680"/>
            </a:xfrm>
          </p:grpSpPr>
          <p:sp>
            <p:nvSpPr>
              <p:cNvPr id="17" name="Oval 10"/>
              <p:cNvSpPr>
                <a:spLocks noChangeArrowheads="1"/>
              </p:cNvSpPr>
              <p:nvPr/>
            </p:nvSpPr>
            <p:spPr bwMode="auto">
              <a:xfrm>
                <a:off x="0" y="0"/>
                <a:ext cx="1680" cy="1680"/>
              </a:xfrm>
              <a:prstGeom prst="ellipse">
                <a:avLst/>
              </a:prstGeom>
              <a:gradFill rotWithShape="1">
                <a:gsLst>
                  <a:gs pos="0">
                    <a:srgbClr val="F0B590"/>
                  </a:gs>
                  <a:gs pos="50000">
                    <a:srgbClr val="FF7B39"/>
                  </a:gs>
                  <a:gs pos="100000">
                    <a:srgbClr val="F0B590"/>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 name="Oval 11"/>
              <p:cNvSpPr>
                <a:spLocks noChangeArrowheads="1"/>
              </p:cNvSpPr>
              <p:nvPr/>
            </p:nvSpPr>
            <p:spPr bwMode="auto">
              <a:xfrm>
                <a:off x="72" y="72"/>
                <a:ext cx="1536" cy="1536"/>
              </a:xfrm>
              <a:prstGeom prst="ellipse">
                <a:avLst/>
              </a:prstGeom>
              <a:solidFill>
                <a:srgbClr val="F0B59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spcBef>
                    <a:spcPct val="0"/>
                  </a:spcBef>
                  <a:buClrTx/>
                  <a:buSzTx/>
                  <a:buFontTx/>
                  <a:buNone/>
                </a:pPr>
                <a:r>
                  <a:rPr lang="zh-CN" altLang="en-US" b="1"/>
                  <a:t>三次产业结构</a:t>
                </a:r>
                <a:endParaRPr lang="ja-JP" altLang="en-US" b="1"/>
              </a:p>
            </p:txBody>
          </p:sp>
        </p:grpSp>
        <p:grpSp>
          <p:nvGrpSpPr>
            <p:cNvPr id="14" name="Group 11"/>
            <p:cNvGrpSpPr>
              <a:grpSpLocks/>
            </p:cNvGrpSpPr>
            <p:nvPr/>
          </p:nvGrpSpPr>
          <p:grpSpPr bwMode="auto">
            <a:xfrm>
              <a:off x="2064" y="1728"/>
              <a:ext cx="1680" cy="1680"/>
              <a:chOff x="0" y="0"/>
              <a:chExt cx="1680" cy="1680"/>
            </a:xfrm>
          </p:grpSpPr>
          <p:sp>
            <p:nvSpPr>
              <p:cNvPr id="15" name="Oval 13"/>
              <p:cNvSpPr>
                <a:spLocks noChangeArrowheads="1"/>
              </p:cNvSpPr>
              <p:nvPr/>
            </p:nvSpPr>
            <p:spPr bwMode="auto">
              <a:xfrm>
                <a:off x="0" y="0"/>
                <a:ext cx="1680" cy="1680"/>
              </a:xfrm>
              <a:prstGeom prst="ellipse">
                <a:avLst/>
              </a:prstGeom>
              <a:gradFill rotWithShape="1">
                <a:gsLst>
                  <a:gs pos="0">
                    <a:srgbClr val="F0B590"/>
                  </a:gs>
                  <a:gs pos="50000">
                    <a:srgbClr val="FF7B39"/>
                  </a:gs>
                  <a:gs pos="100000">
                    <a:srgbClr val="F0B590"/>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 name="Oval 14"/>
              <p:cNvSpPr>
                <a:spLocks noChangeArrowheads="1"/>
              </p:cNvSpPr>
              <p:nvPr/>
            </p:nvSpPr>
            <p:spPr bwMode="auto">
              <a:xfrm>
                <a:off x="72" y="72"/>
                <a:ext cx="1536" cy="1536"/>
              </a:xfrm>
              <a:prstGeom prst="ellipse">
                <a:avLst/>
              </a:prstGeom>
              <a:solidFill>
                <a:srgbClr val="F0B59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spcBef>
                    <a:spcPct val="0"/>
                  </a:spcBef>
                  <a:buClrTx/>
                  <a:buSzTx/>
                  <a:buFontTx/>
                  <a:buNone/>
                </a:pPr>
                <a:r>
                  <a:rPr lang="zh-CN" altLang="en-US" b="1"/>
                  <a:t>区域结构</a:t>
                </a:r>
                <a:endParaRPr lang="ja-JP" altLang="en-US" b="1"/>
              </a:p>
            </p:txBody>
          </p:sp>
        </p:grpSp>
      </p:grpSp>
      <p:sp>
        <p:nvSpPr>
          <p:cNvPr id="21" name="矩形 20">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9078267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26</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二</a:t>
            </a:r>
            <a:r>
              <a:rPr lang="zh-CN" altLang="en-US" sz="3000" b="1" dirty="0" smtClean="0">
                <a:solidFill>
                  <a:schemeClr val="bg1"/>
                </a:solidFill>
              </a:rPr>
              <a:t>、</a:t>
            </a:r>
            <a:r>
              <a:rPr lang="zh-CN" altLang="en-US" sz="3000" b="1" dirty="0">
                <a:solidFill>
                  <a:schemeClr val="bg1"/>
                </a:solidFill>
              </a:rPr>
              <a:t>投资</a:t>
            </a:r>
            <a:r>
              <a:rPr lang="zh-CN" altLang="en-US" sz="3000" b="1" dirty="0" smtClean="0">
                <a:solidFill>
                  <a:schemeClr val="bg1"/>
                </a:solidFill>
              </a:rPr>
              <a:t>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对角圆角矩形 10">
            <a:extLst>
              <a:ext uri="{FF2B5EF4-FFF2-40B4-BE49-F238E27FC236}">
                <a16:creationId xmlns:a16="http://schemas.microsoft.com/office/drawing/2014/main" xmlns="" id="{0BF2ED7A-E552-4361-8952-AA55BB4F5BE6}"/>
              </a:ext>
            </a:extLst>
          </p:cNvPr>
          <p:cNvSpPr/>
          <p:nvPr/>
        </p:nvSpPr>
        <p:spPr>
          <a:xfrm>
            <a:off x="554037" y="1177624"/>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投资弹性</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a:t>
            </a:r>
          </a:p>
        </p:txBody>
      </p:sp>
      <p:sp>
        <p:nvSpPr>
          <p:cNvPr id="7" name="矩形 6">
            <a:extLst>
              <a:ext uri="{FF2B5EF4-FFF2-40B4-BE49-F238E27FC236}">
                <a16:creationId xmlns:a16="http://schemas.microsoft.com/office/drawing/2014/main" xmlns="" id="{9EB0B706-1C50-2D46-80AA-ECC5459BE72D}"/>
              </a:ext>
            </a:extLst>
          </p:cNvPr>
          <p:cNvSpPr/>
          <p:nvPr/>
        </p:nvSpPr>
        <p:spPr>
          <a:xfrm>
            <a:off x="803970" y="2071504"/>
            <a:ext cx="10502205" cy="2031325"/>
          </a:xfrm>
          <a:prstGeom prst="rect">
            <a:avLst/>
          </a:prstGeom>
          <a:solidFill>
            <a:schemeClr val="accent4">
              <a:lumMod val="40000"/>
              <a:lumOff val="60000"/>
            </a:schemeClr>
          </a:solidFill>
        </p:spPr>
        <p:txBody>
          <a:bodyPr wrap="square">
            <a:spAutoFit/>
          </a:bodyPr>
          <a:lstStyle/>
          <a:p>
            <a:pPr algn="just">
              <a:lnSpc>
                <a:spcPct val="150000"/>
              </a:lnSpc>
            </a:pPr>
            <a:r>
              <a:rPr lang="zh-CN" altLang="en-US" sz="2800" dirty="0"/>
              <a:t>投资弹性系数：反映投资增长对经济增长影响作用的分析指标，它是</a:t>
            </a:r>
            <a:r>
              <a:rPr lang="en-US" altLang="zh-CN" sz="2800" dirty="0"/>
              <a:t>GDP</a:t>
            </a:r>
            <a:r>
              <a:rPr lang="zh-CN" altLang="en-US" sz="2800" dirty="0"/>
              <a:t>增长率与投资增长率之比，说明投资每增长一个百分点能带动</a:t>
            </a:r>
            <a:r>
              <a:rPr lang="en-US" altLang="zh-CN" sz="2800" dirty="0"/>
              <a:t>GDP</a:t>
            </a:r>
            <a:r>
              <a:rPr lang="zh-CN" altLang="en-US" sz="2800" dirty="0"/>
              <a:t>增长多少个百分点。 </a:t>
            </a:r>
          </a:p>
        </p:txBody>
      </p:sp>
      <p:graphicFrame>
        <p:nvGraphicFramePr>
          <p:cNvPr id="5" name="对象 4"/>
          <p:cNvGraphicFramePr>
            <a:graphicFrameLocks noChangeAspect="1"/>
          </p:cNvGraphicFramePr>
          <p:nvPr>
            <p:extLst>
              <p:ext uri="{D42A27DB-BD31-4B8C-83A1-F6EECF244321}">
                <p14:modId xmlns:p14="http://schemas.microsoft.com/office/powerpoint/2010/main" val="3828227102"/>
              </p:ext>
            </p:extLst>
          </p:nvPr>
        </p:nvGraphicFramePr>
        <p:xfrm>
          <a:off x="3656360" y="4264025"/>
          <a:ext cx="5001866" cy="872094"/>
        </p:xfrm>
        <a:graphic>
          <a:graphicData uri="http://schemas.openxmlformats.org/presentationml/2006/ole">
            <mc:AlternateContent xmlns:mc="http://schemas.openxmlformats.org/markup-compatibility/2006">
              <mc:Choice xmlns:v="urn:schemas-microsoft-com:vml" Requires="v">
                <p:oleObj spid="_x0000_s6164" r:id="rId3" imgW="2641600" imgH="444500" progId="Equation.DSMT4">
                  <p:embed/>
                </p:oleObj>
              </mc:Choice>
              <mc:Fallback>
                <p:oleObj r:id="rId3" imgW="2641600" imgH="4445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360" y="4264025"/>
                        <a:ext cx="5001866" cy="872094"/>
                      </a:xfrm>
                      <a:prstGeom prst="rect">
                        <a:avLst/>
                      </a:prstGeom>
                      <a:solidFill>
                        <a:srgbClr val="99CCFF"/>
                      </a:solidFill>
                      <a:ln>
                        <a:noFill/>
                      </a:ln>
                      <a:effectLs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91328642"/>
              </p:ext>
            </p:extLst>
          </p:nvPr>
        </p:nvGraphicFramePr>
        <p:xfrm>
          <a:off x="3627785" y="5402264"/>
          <a:ext cx="5001865" cy="920262"/>
        </p:xfrm>
        <a:graphic>
          <a:graphicData uri="http://schemas.openxmlformats.org/presentationml/2006/ole">
            <mc:AlternateContent xmlns:mc="http://schemas.openxmlformats.org/markup-compatibility/2006">
              <mc:Choice xmlns:v="urn:schemas-microsoft-com:vml" Requires="v">
                <p:oleObj spid="_x0000_s6165" r:id="rId5" imgW="2641600" imgH="444500" progId="Equation.DSMT4">
                  <p:embed/>
                </p:oleObj>
              </mc:Choice>
              <mc:Fallback>
                <p:oleObj r:id="rId5" imgW="2641600" imgH="4445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785" y="5402264"/>
                        <a:ext cx="5001865" cy="920262"/>
                      </a:xfrm>
                      <a:prstGeom prst="rect">
                        <a:avLst/>
                      </a:prstGeom>
                      <a:solidFill>
                        <a:srgbClr val="99CCFF"/>
                      </a:solidFill>
                      <a:ln>
                        <a:noFill/>
                      </a:ln>
                      <a:effectLst/>
                      <a:extLst/>
                    </p:spPr>
                  </p:pic>
                </p:oleObj>
              </mc:Fallback>
            </mc:AlternateContent>
          </a:graphicData>
        </a:graphic>
      </p:graphicFrame>
      <p:sp>
        <p:nvSpPr>
          <p:cNvPr id="9" name="矩形 8">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301074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27</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二、投资统计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对角圆角矩形 10">
            <a:extLst>
              <a:ext uri="{FF2B5EF4-FFF2-40B4-BE49-F238E27FC236}">
                <a16:creationId xmlns:a16="http://schemas.microsoft.com/office/drawing/2014/main" xmlns="" id="{0BF2ED7A-E552-4361-8952-AA55BB4F5BE6}"/>
              </a:ext>
            </a:extLst>
          </p:cNvPr>
          <p:cNvSpPr/>
          <p:nvPr/>
        </p:nvSpPr>
        <p:spPr>
          <a:xfrm>
            <a:off x="554037" y="1177624"/>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投资</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拉动</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a:t>
            </a:r>
          </a:p>
        </p:txBody>
      </p:sp>
      <p:sp>
        <p:nvSpPr>
          <p:cNvPr id="7" name="矩形 6">
            <a:extLst>
              <a:ext uri="{FF2B5EF4-FFF2-40B4-BE49-F238E27FC236}">
                <a16:creationId xmlns:a16="http://schemas.microsoft.com/office/drawing/2014/main" xmlns="" id="{9EB0B706-1C50-2D46-80AA-ECC5459BE72D}"/>
              </a:ext>
            </a:extLst>
          </p:cNvPr>
          <p:cNvSpPr/>
          <p:nvPr/>
        </p:nvSpPr>
        <p:spPr>
          <a:xfrm>
            <a:off x="803970" y="2071504"/>
            <a:ext cx="10502205" cy="2031325"/>
          </a:xfrm>
          <a:prstGeom prst="rect">
            <a:avLst/>
          </a:prstGeom>
          <a:solidFill>
            <a:schemeClr val="accent4">
              <a:lumMod val="40000"/>
              <a:lumOff val="60000"/>
            </a:schemeClr>
          </a:solidFill>
        </p:spPr>
        <p:txBody>
          <a:bodyPr wrap="square">
            <a:spAutoFit/>
          </a:bodyPr>
          <a:lstStyle/>
          <a:p>
            <a:pPr algn="just">
              <a:lnSpc>
                <a:spcPct val="150000"/>
              </a:lnSpc>
            </a:pPr>
            <a:r>
              <a:rPr lang="zh-CN" altLang="en-US" sz="2800" dirty="0" smtClean="0"/>
              <a:t>投资</a:t>
            </a:r>
            <a:r>
              <a:rPr lang="zh-CN" altLang="en-US" sz="2800" dirty="0"/>
              <a:t>拉动率：又称投资对</a:t>
            </a:r>
            <a:r>
              <a:rPr lang="en-US" altLang="zh-CN" sz="2800" dirty="0"/>
              <a:t>GDP</a:t>
            </a:r>
            <a:r>
              <a:rPr lang="zh-CN" altLang="en-US" sz="2800" dirty="0"/>
              <a:t>增长的拉动率、投资对</a:t>
            </a:r>
            <a:r>
              <a:rPr lang="en-US" altLang="zh-CN" sz="2800" dirty="0"/>
              <a:t>GDP</a:t>
            </a:r>
            <a:r>
              <a:rPr lang="zh-CN" altLang="en-US" sz="2800" dirty="0"/>
              <a:t>增长的贡献率、投资拉动系数，是指一定时期资本形成总额增量占当期</a:t>
            </a:r>
            <a:r>
              <a:rPr lang="en-US" altLang="zh-CN" sz="2800" dirty="0"/>
              <a:t>GDP</a:t>
            </a:r>
            <a:r>
              <a:rPr lang="zh-CN" altLang="en-US" sz="2800" dirty="0"/>
              <a:t>增量的比重，反映经济增长率中投资需求拉动所占的份额。 </a:t>
            </a:r>
          </a:p>
        </p:txBody>
      </p:sp>
      <p:graphicFrame>
        <p:nvGraphicFramePr>
          <p:cNvPr id="8" name="对象 7"/>
          <p:cNvGraphicFramePr>
            <a:graphicFrameLocks noChangeAspect="1"/>
          </p:cNvGraphicFramePr>
          <p:nvPr>
            <p:extLst>
              <p:ext uri="{D42A27DB-BD31-4B8C-83A1-F6EECF244321}">
                <p14:modId xmlns:p14="http://schemas.microsoft.com/office/powerpoint/2010/main" val="2948751988"/>
              </p:ext>
            </p:extLst>
          </p:nvPr>
        </p:nvGraphicFramePr>
        <p:xfrm>
          <a:off x="2204367" y="4391025"/>
          <a:ext cx="7701410" cy="818465"/>
        </p:xfrm>
        <a:graphic>
          <a:graphicData uri="http://schemas.openxmlformats.org/presentationml/2006/ole">
            <mc:AlternateContent xmlns:mc="http://schemas.openxmlformats.org/markup-compatibility/2006">
              <mc:Choice xmlns:v="urn:schemas-microsoft-com:vml" Requires="v">
                <p:oleObj spid="_x0000_s7179" r:id="rId3" imgW="4267200" imgH="381000" progId="Equation.DSMT4">
                  <p:embed/>
                </p:oleObj>
              </mc:Choice>
              <mc:Fallback>
                <p:oleObj r:id="rId3" imgW="4267200" imgH="381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4367" y="4391025"/>
                        <a:ext cx="7701410" cy="818465"/>
                      </a:xfrm>
                      <a:prstGeom prst="rect">
                        <a:avLst/>
                      </a:prstGeom>
                      <a:solidFill>
                        <a:srgbClr val="99CCFF"/>
                      </a:solidFill>
                      <a:ln>
                        <a:noFill/>
                      </a:ln>
                      <a:extLst/>
                    </p:spPr>
                  </p:pic>
                </p:oleObj>
              </mc:Fallback>
            </mc:AlternateContent>
          </a:graphicData>
        </a:graphic>
      </p:graphicFrame>
      <p:sp>
        <p:nvSpPr>
          <p:cNvPr id="11" name="Text Box 6"/>
          <p:cNvSpPr txBox="1">
            <a:spLocks noChangeArrowheads="1"/>
          </p:cNvSpPr>
          <p:nvPr/>
        </p:nvSpPr>
        <p:spPr bwMode="auto">
          <a:xfrm>
            <a:off x="1895822" y="5534025"/>
            <a:ext cx="8318500" cy="4572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ahoma" pitchFamily="34" charset="0"/>
                <a:ea typeface="宋体" pitchFamily="2" charset="-122"/>
              </a:defRPr>
            </a:lvl1pPr>
            <a:lvl2pPr marL="742950" indent="-285750" eaLnBrk="0" hangingPunct="0">
              <a:defRPr sz="3200">
                <a:solidFill>
                  <a:schemeClr val="tx1"/>
                </a:solidFill>
                <a:latin typeface="Tahoma" pitchFamily="34" charset="0"/>
                <a:ea typeface="宋体" pitchFamily="2" charset="-122"/>
              </a:defRPr>
            </a:lvl2pPr>
            <a:lvl3pPr marL="1143000" indent="-228600" eaLnBrk="0" hangingPunct="0">
              <a:defRPr sz="3200">
                <a:solidFill>
                  <a:schemeClr val="tx1"/>
                </a:solidFill>
                <a:latin typeface="Tahoma" pitchFamily="34" charset="0"/>
                <a:ea typeface="宋体" pitchFamily="2" charset="-122"/>
              </a:defRPr>
            </a:lvl3pPr>
            <a:lvl4pPr marL="1600200" indent="-228600" eaLnBrk="0" hangingPunct="0">
              <a:defRPr sz="3200">
                <a:solidFill>
                  <a:schemeClr val="tx1"/>
                </a:solidFill>
                <a:latin typeface="Tahoma" pitchFamily="34" charset="0"/>
                <a:ea typeface="宋体" pitchFamily="2" charset="-122"/>
              </a:defRPr>
            </a:lvl4pPr>
            <a:lvl5pPr marL="2057400" indent="-228600" eaLnBrk="0" hangingPunct="0">
              <a:defRPr sz="3200">
                <a:solidFill>
                  <a:schemeClr val="tx1"/>
                </a:solidFill>
                <a:latin typeface="Tahoma" pitchFamily="34" charset="0"/>
                <a:ea typeface="宋体" pitchFamily="2" charset="-122"/>
              </a:defRPr>
            </a:lvl5pPr>
            <a:lvl6pPr marL="2514600" indent="-228600" algn="just" eaLnBrk="0" fontAlgn="base" hangingPunct="0">
              <a:spcBef>
                <a:spcPct val="20000"/>
              </a:spcBef>
              <a:spcAft>
                <a:spcPct val="0"/>
              </a:spcAft>
              <a:buClr>
                <a:schemeClr val="hlink"/>
              </a:buClr>
              <a:buSzPct val="80000"/>
              <a:buFont typeface="Arial" pitchFamily="34" charset="0"/>
              <a:defRPr sz="3200">
                <a:solidFill>
                  <a:schemeClr val="tx1"/>
                </a:solidFill>
                <a:latin typeface="Tahoma" pitchFamily="34" charset="0"/>
                <a:ea typeface="宋体" pitchFamily="2" charset="-122"/>
              </a:defRPr>
            </a:lvl6pPr>
            <a:lvl7pPr marL="2971800" indent="-228600" algn="just" eaLnBrk="0" fontAlgn="base" hangingPunct="0">
              <a:spcBef>
                <a:spcPct val="20000"/>
              </a:spcBef>
              <a:spcAft>
                <a:spcPct val="0"/>
              </a:spcAft>
              <a:buClr>
                <a:schemeClr val="hlink"/>
              </a:buClr>
              <a:buSzPct val="80000"/>
              <a:buFont typeface="Arial" pitchFamily="34" charset="0"/>
              <a:defRPr sz="3200">
                <a:solidFill>
                  <a:schemeClr val="tx1"/>
                </a:solidFill>
                <a:latin typeface="Tahoma" pitchFamily="34" charset="0"/>
                <a:ea typeface="宋体" pitchFamily="2" charset="-122"/>
              </a:defRPr>
            </a:lvl7pPr>
            <a:lvl8pPr marL="3429000" indent="-228600" algn="just" eaLnBrk="0" fontAlgn="base" hangingPunct="0">
              <a:spcBef>
                <a:spcPct val="20000"/>
              </a:spcBef>
              <a:spcAft>
                <a:spcPct val="0"/>
              </a:spcAft>
              <a:buClr>
                <a:schemeClr val="hlink"/>
              </a:buClr>
              <a:buSzPct val="80000"/>
              <a:buFont typeface="Arial" pitchFamily="34" charset="0"/>
              <a:defRPr sz="3200">
                <a:solidFill>
                  <a:schemeClr val="tx1"/>
                </a:solidFill>
                <a:latin typeface="Tahoma" pitchFamily="34" charset="0"/>
                <a:ea typeface="宋体" pitchFamily="2" charset="-122"/>
              </a:defRPr>
            </a:lvl8pPr>
            <a:lvl9pPr marL="3886200" indent="-228600" algn="just" eaLnBrk="0" fontAlgn="base" hangingPunct="0">
              <a:spcBef>
                <a:spcPct val="20000"/>
              </a:spcBef>
              <a:spcAft>
                <a:spcPct val="0"/>
              </a:spcAft>
              <a:buClr>
                <a:schemeClr val="hlink"/>
              </a:buClr>
              <a:buSzPct val="80000"/>
              <a:buFont typeface="Arial" pitchFamily="34" charset="0"/>
              <a:defRPr sz="3200">
                <a:solidFill>
                  <a:schemeClr val="tx1"/>
                </a:solidFill>
                <a:latin typeface="Tahoma" pitchFamily="34" charset="0"/>
                <a:ea typeface="宋体" pitchFamily="2" charset="-122"/>
              </a:defRPr>
            </a:lvl9pPr>
          </a:lstStyle>
          <a:p>
            <a:pPr algn="l" eaLnBrk="1" hangingPunct="1">
              <a:spcBef>
                <a:spcPct val="50000"/>
              </a:spcBef>
              <a:buClrTx/>
              <a:buSzTx/>
              <a:buFontTx/>
              <a:buNone/>
            </a:pPr>
            <a:r>
              <a:rPr lang="zh-CN" altLang="en-US" sz="2400" dirty="0">
                <a:latin typeface="Arial" pitchFamily="34" charset="0"/>
              </a:rPr>
              <a:t>投资拉动</a:t>
            </a:r>
            <a:r>
              <a:rPr lang="en-US" altLang="zh-CN" sz="2400" dirty="0">
                <a:latin typeface="Arial" pitchFamily="34" charset="0"/>
              </a:rPr>
              <a:t>GDP</a:t>
            </a:r>
            <a:r>
              <a:rPr lang="zh-CN" altLang="en-US" sz="2400" dirty="0">
                <a:latin typeface="Arial" pitchFamily="34" charset="0"/>
              </a:rPr>
              <a:t>增长（百分点）＝投资拉动率</a:t>
            </a:r>
            <a:r>
              <a:rPr lang="en-US" altLang="zh-CN" sz="2400" dirty="0">
                <a:latin typeface="Arial" pitchFamily="34" charset="0"/>
              </a:rPr>
              <a:t>×GDP</a:t>
            </a:r>
            <a:r>
              <a:rPr lang="zh-CN" altLang="en-US" sz="2400" dirty="0">
                <a:latin typeface="Arial" pitchFamily="34" charset="0"/>
              </a:rPr>
              <a:t>增长率</a:t>
            </a:r>
          </a:p>
        </p:txBody>
      </p:sp>
      <p:sp>
        <p:nvSpPr>
          <p:cNvPr id="9" name="矩形 8">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0273162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xmlns=""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a16="http://schemas.microsoft.com/office/drawing/2014/main" xmlns=""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xmlns=""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xmlns="" id="{AE7744D2-F0A6-4388-B36F-0875FA5E87ED}"/>
              </a:ext>
            </a:extLst>
          </p:cNvPr>
          <p:cNvGrpSpPr/>
          <p:nvPr/>
        </p:nvGrpSpPr>
        <p:grpSpPr>
          <a:xfrm>
            <a:off x="3644399" y="1798591"/>
            <a:ext cx="7088558" cy="2670129"/>
            <a:chOff x="5728032" y="1751598"/>
            <a:chExt cx="5338536" cy="2670129"/>
          </a:xfrm>
        </p:grpSpPr>
        <p:sp>
          <p:nvSpPr>
            <p:cNvPr id="4" name="TextBox 6">
              <a:extLst>
                <a:ext uri="{FF2B5EF4-FFF2-40B4-BE49-F238E27FC236}">
                  <a16:creationId xmlns:a16="http://schemas.microsoft.com/office/drawing/2014/main" xmlns="" id="{05FC6914-E775-488E-83D5-17487A01516A}"/>
                </a:ext>
              </a:extLst>
            </p:cNvPr>
            <p:cNvSpPr txBox="1"/>
            <p:nvPr/>
          </p:nvSpPr>
          <p:spPr>
            <a:xfrm>
              <a:off x="5728032" y="1751598"/>
              <a:ext cx="5338536" cy="584775"/>
            </a:xfrm>
            <a:prstGeom prst="rect">
              <a:avLst/>
            </a:prstGeom>
            <a:noFill/>
          </p:spPr>
          <p:txBody>
            <a:bodyPr wrap="square" rtlCol="0">
              <a:spAutoFit/>
            </a:bodyPr>
            <a:lstStyle/>
            <a:p>
              <a:pPr algn="just"/>
              <a:r>
                <a:rPr lang="zh-CN" altLang="en-US" sz="3200" b="1" dirty="0">
                  <a:latin typeface="微软雅黑" panose="020B0503020204020204" pitchFamily="34" charset="-122"/>
                  <a:ea typeface="微软雅黑" panose="020B0503020204020204" pitchFamily="34" charset="-122"/>
                </a:rPr>
                <a:t>第二节 </a:t>
              </a:r>
              <a:r>
                <a:rPr lang="zh-CN" altLang="en-US" sz="3200" b="1" dirty="0" smtClean="0">
                  <a:latin typeface="微软雅黑" panose="020B0503020204020204" pitchFamily="34" charset="-122"/>
                  <a:ea typeface="微软雅黑" panose="020B0503020204020204" pitchFamily="34" charset="-122"/>
                </a:rPr>
                <a:t> 财政与税收统计</a:t>
              </a:r>
              <a:endParaRPr lang="zh-CN" altLang="en-US" sz="3200"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xmlns=""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xmlns=""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xmlns=""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xmlns=""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xmlns="" id="{762E2A34-619B-466C-B05F-8CC1C345BCD8}"/>
                  </a:ext>
                </a:extLst>
              </p:cNvPr>
              <p:cNvSpPr txBox="1"/>
              <p:nvPr/>
            </p:nvSpPr>
            <p:spPr>
              <a:xfrm>
                <a:off x="4876109" y="2960156"/>
                <a:ext cx="1066246"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财政统计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xmlns=""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a16="http://schemas.microsoft.com/office/drawing/2014/main" xmlns=""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xmlns=""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xmlns=""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xmlns="" id="{F43B4139-6156-4D97-8865-BE3767FF280B}"/>
                  </a:ext>
                </a:extLst>
              </p:cNvPr>
              <p:cNvSpPr txBox="1"/>
              <p:nvPr/>
            </p:nvSpPr>
            <p:spPr>
              <a:xfrm>
                <a:off x="4876109" y="2960156"/>
                <a:ext cx="1993417"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政府财政统计体系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xmlns=""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xmlns=""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xmlns=""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xmlns=""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xmlns="" id="{D841AC72-5B84-4058-9633-02C065258A3E}"/>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a16="http://schemas.microsoft.com/office/drawing/2014/main" xmlns="" id="{129E1573-6685-4658-8FC5-DA13FD045E41}"/>
                  </a:ext>
                </a:extLst>
              </p:cNvPr>
              <p:cNvSpPr txBox="1"/>
              <p:nvPr/>
            </p:nvSpPr>
            <p:spPr>
              <a:xfrm>
                <a:off x="4876109" y="2960156"/>
                <a:ext cx="1066246"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税收统计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
        <p:nvSpPr>
          <p:cNvPr id="2" name="灯片编号占位符 1">
            <a:extLst>
              <a:ext uri="{FF2B5EF4-FFF2-40B4-BE49-F238E27FC236}">
                <a16:creationId xmlns:a16="http://schemas.microsoft.com/office/drawing/2014/main" xmlns="" id="{C799BB6C-7C11-4C66-93D6-83490D65C676}"/>
              </a:ext>
            </a:extLst>
          </p:cNvPr>
          <p:cNvSpPr>
            <a:spLocks noGrp="1"/>
          </p:cNvSpPr>
          <p:nvPr>
            <p:ph type="sldNum" sz="quarter" idx="4"/>
          </p:nvPr>
        </p:nvSpPr>
        <p:spPr/>
        <p:txBody>
          <a:bodyPr/>
          <a:lstStyle/>
          <a:p>
            <a:fld id="{089E6A1B-787B-48C2-89E0-46ED219FD4E0}" type="slidenum">
              <a:rPr lang="zh-CN" altLang="en-US" smtClean="0"/>
              <a:pPr/>
              <a:t>28</a:t>
            </a:fld>
            <a:endParaRPr lang="zh-CN" altLang="en-US" dirty="0"/>
          </a:p>
        </p:txBody>
      </p:sp>
      <p:sp>
        <p:nvSpPr>
          <p:cNvPr id="32" name="文本框 31">
            <a:extLst>
              <a:ext uri="{FF2B5EF4-FFF2-40B4-BE49-F238E27FC236}">
                <a16:creationId xmlns:a16="http://schemas.microsoft.com/office/drawing/2014/main" xmlns="" id="{B126A0BB-0200-2147-BE3C-F68C7F885F3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7495214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xmlns="" id="{7F7F7CB3-4538-4130-AACC-11593E6232BB}"/>
              </a:ext>
            </a:extLst>
          </p:cNvPr>
          <p:cNvSpPr/>
          <p:nvPr/>
        </p:nvSpPr>
        <p:spPr>
          <a:xfrm>
            <a:off x="554037" y="3349669"/>
            <a:ext cx="5710866" cy="1135054"/>
          </a:xfrm>
          <a:prstGeom prst="rect">
            <a:avLst/>
          </a:prstGeom>
        </p:spPr>
        <p:txBody>
          <a:bodyPr wrap="square">
            <a:spAutoFit/>
          </a:bodyPr>
          <a:lstStyle/>
          <a:p>
            <a:pPr algn="just">
              <a:lnSpc>
                <a:spcPct val="150000"/>
              </a:lnSpc>
            </a:pPr>
            <a:r>
              <a:rPr lang="zh-CN" altLang="en-US" sz="2400" b="1" kern="100" dirty="0">
                <a:latin typeface="微软雅黑" panose="020B0503020204020204" pitchFamily="34" charset="-122"/>
                <a:ea typeface="微软雅黑" panose="020B0503020204020204" pitchFamily="34" charset="-122"/>
                <a:cs typeface="Arial" panose="020B0604020202020204" pitchFamily="34" charset="0"/>
              </a:rPr>
              <a:t>财政收入是政府为履行其职能的需要而筹集的一切货币收入的总和。</a:t>
            </a:r>
            <a:endParaRPr lang="en-US" altLang="zh-CN" sz="2400" b="1" kern="1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21" name="图片 20">
            <a:extLst>
              <a:ext uri="{FF2B5EF4-FFF2-40B4-BE49-F238E27FC236}">
                <a16:creationId xmlns:a16="http://schemas.microsoft.com/office/drawing/2014/main" xmlns="" id="{1C1CFEB3-B6AE-4BF2-BFC5-319DDE3D3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834" y="1828868"/>
            <a:ext cx="5197561" cy="4176657"/>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29</a:t>
            </a:fld>
            <a:endParaRPr lang="zh-CN" altLang="en-US" dirty="0"/>
          </a:p>
        </p:txBody>
      </p:sp>
      <p:sp>
        <p:nvSpPr>
          <p:cNvPr id="17" name="对角圆角矩形 10">
            <a:extLst>
              <a:ext uri="{FF2B5EF4-FFF2-40B4-BE49-F238E27FC236}">
                <a16:creationId xmlns:a16="http://schemas.microsoft.com/office/drawing/2014/main" xmlns="" id="{0BF2ED7A-E552-4361-8952-AA55BB4F5BE6}"/>
              </a:ext>
            </a:extLst>
          </p:cNvPr>
          <p:cNvSpPr/>
          <p:nvPr/>
        </p:nvSpPr>
        <p:spPr>
          <a:xfrm>
            <a:off x="554037" y="2290824"/>
            <a:ext cx="295116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财政收入</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对角圆角矩形 10">
            <a:extLst>
              <a:ext uri="{FF2B5EF4-FFF2-40B4-BE49-F238E27FC236}">
                <a16:creationId xmlns:a16="http://schemas.microsoft.com/office/drawing/2014/main" xmlns="" id="{347A1711-A3EC-47E2-9FCB-812AB9F2297C}"/>
              </a:ext>
            </a:extLst>
          </p:cNvPr>
          <p:cNvSpPr/>
          <p:nvPr/>
        </p:nvSpPr>
        <p:spPr>
          <a:xfrm>
            <a:off x="515935" y="1265668"/>
            <a:ext cx="5075239"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（一）财政收入统计</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347518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xmlns="" id="{108875A0-BA77-4A4E-B512-C1668639637B}"/>
              </a:ext>
            </a:extLst>
          </p:cNvPr>
          <p:cNvGrpSpPr/>
          <p:nvPr/>
        </p:nvGrpSpPr>
        <p:grpSpPr>
          <a:xfrm>
            <a:off x="3071177" y="5399971"/>
            <a:ext cx="8282073" cy="616177"/>
            <a:chOff x="4774354" y="1713865"/>
            <a:chExt cx="4647919" cy="616177"/>
          </a:xfrm>
        </p:grpSpPr>
        <p:sp>
          <p:nvSpPr>
            <p:cNvPr id="44" name="矩形 43">
              <a:extLst>
                <a:ext uri="{FF2B5EF4-FFF2-40B4-BE49-F238E27FC236}">
                  <a16:creationId xmlns:a16="http://schemas.microsoft.com/office/drawing/2014/main" xmlns="" id="{F64B9941-697F-4C40-8017-BDA9C1F117A4}"/>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45" name="직사각형 59">
              <a:extLst>
                <a:ext uri="{FF2B5EF4-FFF2-40B4-BE49-F238E27FC236}">
                  <a16:creationId xmlns:a16="http://schemas.microsoft.com/office/drawing/2014/main" xmlns="" id="{871E1CF8-D6E2-724C-BCB9-9BF9EF1F23D7}"/>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第四节 资金流量核算</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7" name="组合 36">
            <a:extLst>
              <a:ext uri="{FF2B5EF4-FFF2-40B4-BE49-F238E27FC236}">
                <a16:creationId xmlns:a16="http://schemas.microsoft.com/office/drawing/2014/main" xmlns="" id="{641D0BC1-33A9-6F49-8A3B-DEA52C92F5A9}"/>
              </a:ext>
            </a:extLst>
          </p:cNvPr>
          <p:cNvGrpSpPr/>
          <p:nvPr/>
        </p:nvGrpSpPr>
        <p:grpSpPr>
          <a:xfrm>
            <a:off x="3071177" y="3909361"/>
            <a:ext cx="8282073" cy="616177"/>
            <a:chOff x="4774354" y="1713865"/>
            <a:chExt cx="4647919" cy="616177"/>
          </a:xfrm>
        </p:grpSpPr>
        <p:sp>
          <p:nvSpPr>
            <p:cNvPr id="38" name="矩形 37">
              <a:extLst>
                <a:ext uri="{FF2B5EF4-FFF2-40B4-BE49-F238E27FC236}">
                  <a16:creationId xmlns:a16="http://schemas.microsoft.com/office/drawing/2014/main" xmlns="" id="{642F5C40-5C25-7841-920F-0C38F8047799}"/>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9" name="직사각형 59">
              <a:extLst>
                <a:ext uri="{FF2B5EF4-FFF2-40B4-BE49-F238E27FC236}">
                  <a16:creationId xmlns:a16="http://schemas.microsoft.com/office/drawing/2014/main" xmlns="" id="{0BD31EA0-635F-204A-9B5C-24082710D9BA}"/>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第三节 货币与金融统计</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1" name="组合 30">
            <a:extLst>
              <a:ext uri="{FF2B5EF4-FFF2-40B4-BE49-F238E27FC236}">
                <a16:creationId xmlns:a16="http://schemas.microsoft.com/office/drawing/2014/main" xmlns="" id="{2EC7A2BA-C0DC-9241-8F8C-E2B8DC732580}"/>
              </a:ext>
            </a:extLst>
          </p:cNvPr>
          <p:cNvGrpSpPr/>
          <p:nvPr/>
        </p:nvGrpSpPr>
        <p:grpSpPr>
          <a:xfrm>
            <a:off x="3050038" y="2452876"/>
            <a:ext cx="8282073" cy="616177"/>
            <a:chOff x="4774354" y="1713865"/>
            <a:chExt cx="4647919" cy="616177"/>
          </a:xfrm>
        </p:grpSpPr>
        <p:sp>
          <p:nvSpPr>
            <p:cNvPr id="32" name="矩形 31">
              <a:extLst>
                <a:ext uri="{FF2B5EF4-FFF2-40B4-BE49-F238E27FC236}">
                  <a16:creationId xmlns:a16="http://schemas.microsoft.com/office/drawing/2014/main" xmlns="" id="{0BB2691D-6A8D-4B4C-A0B6-BE13CF2D7B41}"/>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3" name="직사각형 59">
              <a:extLst>
                <a:ext uri="{FF2B5EF4-FFF2-40B4-BE49-F238E27FC236}">
                  <a16:creationId xmlns:a16="http://schemas.microsoft.com/office/drawing/2014/main" xmlns="" id="{79926A28-801D-1A44-9E3B-7D683144835E}"/>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第二节 财政与税收统计</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 name="矩形 5">
            <a:extLst>
              <a:ext uri="{FF2B5EF4-FFF2-40B4-BE49-F238E27FC236}">
                <a16:creationId xmlns:a16="http://schemas.microsoft.com/office/drawing/2014/main" xmlns="" id="{310C58B3-A029-4FD2-8E45-A914D0D1EAAC}"/>
              </a:ext>
            </a:extLst>
          </p:cNvPr>
          <p:cNvSpPr/>
          <p:nvPr/>
        </p:nvSpPr>
        <p:spPr>
          <a:xfrm flipV="1">
            <a:off x="3305452" y="5411043"/>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grpSp>
        <p:nvGrpSpPr>
          <p:cNvPr id="17" name="组合 16">
            <a:extLst>
              <a:ext uri="{FF2B5EF4-FFF2-40B4-BE49-F238E27FC236}">
                <a16:creationId xmlns:a16="http://schemas.microsoft.com/office/drawing/2014/main" xmlns="" id="{E8CDE5E0-B58F-45A6-A46D-32C956866B09}"/>
              </a:ext>
            </a:extLst>
          </p:cNvPr>
          <p:cNvGrpSpPr/>
          <p:nvPr/>
        </p:nvGrpSpPr>
        <p:grpSpPr>
          <a:xfrm>
            <a:off x="3036096" y="997185"/>
            <a:ext cx="8282073" cy="616177"/>
            <a:chOff x="4774354" y="1713865"/>
            <a:chExt cx="4647919" cy="616177"/>
          </a:xfrm>
        </p:grpSpPr>
        <p:sp>
          <p:nvSpPr>
            <p:cNvPr id="5" name="矩形 4">
              <a:extLst>
                <a:ext uri="{FF2B5EF4-FFF2-40B4-BE49-F238E27FC236}">
                  <a16:creationId xmlns:a16="http://schemas.microsoft.com/office/drawing/2014/main" xmlns="" id="{CA2E0A5F-30C5-4667-A811-47805DDC5DBD}"/>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2" name="직사각형 59">
              <a:extLst>
                <a:ext uri="{FF2B5EF4-FFF2-40B4-BE49-F238E27FC236}">
                  <a16:creationId xmlns:a16="http://schemas.microsoft.com/office/drawing/2014/main" xmlns="" id="{1A287737-3DCB-4832-B669-5967A47115DB}"/>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第一节 </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消费与投资统计</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矩形 5">
            <a:extLst>
              <a:ext uri="{FF2B5EF4-FFF2-40B4-BE49-F238E27FC236}">
                <a16:creationId xmlns:a16="http://schemas.microsoft.com/office/drawing/2014/main" xmlns="" id="{869199F4-6B20-4CD5-B77F-9A53A20512B1}"/>
              </a:ext>
            </a:extLst>
          </p:cNvPr>
          <p:cNvSpPr/>
          <p:nvPr/>
        </p:nvSpPr>
        <p:spPr>
          <a:xfrm>
            <a:off x="3020642" y="1345480"/>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9" name="流程图: 手动输入 8">
            <a:extLst>
              <a:ext uri="{FF2B5EF4-FFF2-40B4-BE49-F238E27FC236}">
                <a16:creationId xmlns:a16="http://schemas.microsoft.com/office/drawing/2014/main" xmlns="" id="{CCF319AC-176F-4219-86C8-EF53F8A45491}"/>
              </a:ext>
            </a:extLst>
          </p:cNvPr>
          <p:cNvSpPr/>
          <p:nvPr/>
        </p:nvSpPr>
        <p:spPr>
          <a:xfrm>
            <a:off x="378479" y="840608"/>
            <a:ext cx="3147535" cy="5175540"/>
          </a:xfrm>
          <a:prstGeom prst="flowChartManualInpu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0" name="矩形 9">
            <a:extLst>
              <a:ext uri="{FF2B5EF4-FFF2-40B4-BE49-F238E27FC236}">
                <a16:creationId xmlns:a16="http://schemas.microsoft.com/office/drawing/2014/main" xmlns="" id="{9E2319A6-B28E-4351-8219-C2EBB0435DCF}"/>
              </a:ext>
            </a:extLst>
          </p:cNvPr>
          <p:cNvSpPr>
            <a:spLocks noChangeArrowheads="1"/>
          </p:cNvSpPr>
          <p:nvPr/>
        </p:nvSpPr>
        <p:spPr bwMode="auto">
          <a:xfrm>
            <a:off x="1139113" y="2520176"/>
            <a:ext cx="678197" cy="214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6665" b="1" dirty="0">
                <a:solidFill>
                  <a:schemeClr val="bg1"/>
                </a:solidFill>
                <a:latin typeface="微软雅黑" panose="020B0503020204020204" pitchFamily="34" charset="-122"/>
                <a:ea typeface="微软雅黑" panose="020B0503020204020204" pitchFamily="34" charset="-122"/>
              </a:rPr>
              <a:t>目录</a:t>
            </a:r>
            <a:endParaRPr lang="en-US" altLang="zh-CN" sz="6665" b="1" dirty="0">
              <a:solidFill>
                <a:schemeClr val="bg1"/>
              </a:solidFill>
              <a:latin typeface="微软雅黑" panose="020B0503020204020204" pitchFamily="34" charset="-122"/>
              <a:ea typeface="微软雅黑" panose="020B0503020204020204" pitchFamily="34" charset="-122"/>
            </a:endParaRPr>
          </a:p>
        </p:txBody>
      </p:sp>
      <p:sp>
        <p:nvSpPr>
          <p:cNvPr id="11" name="TextBox 22">
            <a:extLst>
              <a:ext uri="{FF2B5EF4-FFF2-40B4-BE49-F238E27FC236}">
                <a16:creationId xmlns:a16="http://schemas.microsoft.com/office/drawing/2014/main" xmlns="" id="{4349152E-0663-4D20-B805-B6C25AE39894}"/>
              </a:ext>
            </a:extLst>
          </p:cNvPr>
          <p:cNvSpPr txBox="1">
            <a:spLocks noChangeArrowheads="1"/>
          </p:cNvSpPr>
          <p:nvPr/>
        </p:nvSpPr>
        <p:spPr bwMode="auto">
          <a:xfrm rot="5400000">
            <a:off x="1004973" y="3535210"/>
            <a:ext cx="2561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dirty="0">
                <a:solidFill>
                  <a:schemeClr val="bg1"/>
                </a:solidFill>
                <a:latin typeface="Britannic Bold" panose="020B0903060703020204" pitchFamily="34" charset="0"/>
              </a:rPr>
              <a:t>CONTENTS</a:t>
            </a:r>
            <a:endParaRPr lang="zh-CN" altLang="en-US" dirty="0">
              <a:solidFill>
                <a:schemeClr val="bg1"/>
              </a:solidFill>
              <a:latin typeface="Britannic Bold" panose="020B0903060703020204" pitchFamily="34" charset="0"/>
            </a:endParaRPr>
          </a:p>
        </p:txBody>
      </p:sp>
      <p:sp>
        <p:nvSpPr>
          <p:cNvPr id="2" name="灯片编号占位符 1">
            <a:extLst>
              <a:ext uri="{FF2B5EF4-FFF2-40B4-BE49-F238E27FC236}">
                <a16:creationId xmlns:a16="http://schemas.microsoft.com/office/drawing/2014/main" xmlns="" id="{AEA1E07F-5F00-4085-9702-6465440C1866}"/>
              </a:ext>
            </a:extLst>
          </p:cNvPr>
          <p:cNvSpPr>
            <a:spLocks noGrp="1"/>
          </p:cNvSpPr>
          <p:nvPr>
            <p:ph type="sldNum" sz="quarter" idx="4"/>
          </p:nvPr>
        </p:nvSpPr>
        <p:spPr/>
        <p:txBody>
          <a:bodyPr/>
          <a:lstStyle/>
          <a:p>
            <a:fld id="{089E6A1B-787B-48C2-89E0-46ED219FD4E0}" type="slidenum">
              <a:rPr lang="zh-CN" altLang="en-US" smtClean="0"/>
              <a:pPr/>
              <a:t>3</a:t>
            </a:fld>
            <a:endParaRPr lang="zh-CN" altLang="en-US" dirty="0"/>
          </a:p>
        </p:txBody>
      </p:sp>
      <p:sp>
        <p:nvSpPr>
          <p:cNvPr id="46" name="文本框 45">
            <a:extLst>
              <a:ext uri="{FF2B5EF4-FFF2-40B4-BE49-F238E27FC236}">
                <a16:creationId xmlns:a16="http://schemas.microsoft.com/office/drawing/2014/main" xmlns="" id="{16A1653D-738B-A747-BDEA-948908D64FB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2898024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2720617"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D2A6E9B4-81EB-4C5F-84FB-5F47C1ED9DEF}"/>
              </a:ext>
            </a:extLst>
          </p:cNvPr>
          <p:cNvSpPr>
            <a:spLocks noGrp="1"/>
          </p:cNvSpPr>
          <p:nvPr>
            <p:ph type="sldNum" sz="quarter" idx="4"/>
          </p:nvPr>
        </p:nvSpPr>
        <p:spPr/>
        <p:txBody>
          <a:bodyPr/>
          <a:lstStyle/>
          <a:p>
            <a:fld id="{089E6A1B-787B-48C2-89E0-46ED219FD4E0}" type="slidenum">
              <a:rPr lang="zh-CN" altLang="en-US" smtClean="0"/>
              <a:pPr/>
              <a:t>30</a:t>
            </a:fld>
            <a:endParaRPr lang="zh-CN" altLang="en-US" dirty="0"/>
          </a:p>
        </p:txBody>
      </p:sp>
      <p:grpSp>
        <p:nvGrpSpPr>
          <p:cNvPr id="9" name="组合 8">
            <a:extLst>
              <a:ext uri="{FF2B5EF4-FFF2-40B4-BE49-F238E27FC236}">
                <a16:creationId xmlns:a16="http://schemas.microsoft.com/office/drawing/2014/main" xmlns="" id="{0BF2BB57-065A-3844-9231-58BBE0B3B160}"/>
              </a:ext>
            </a:extLst>
          </p:cNvPr>
          <p:cNvGrpSpPr/>
          <p:nvPr/>
        </p:nvGrpSpPr>
        <p:grpSpPr>
          <a:xfrm>
            <a:off x="1451363" y="2389522"/>
            <a:ext cx="9519357" cy="5064626"/>
            <a:chOff x="1041040" y="2269601"/>
            <a:chExt cx="9519357" cy="5064626"/>
          </a:xfrm>
        </p:grpSpPr>
        <p:grpSp>
          <p:nvGrpSpPr>
            <p:cNvPr id="7" name="组合 6">
              <a:extLst>
                <a:ext uri="{FF2B5EF4-FFF2-40B4-BE49-F238E27FC236}">
                  <a16:creationId xmlns:a16="http://schemas.microsoft.com/office/drawing/2014/main" xmlns="" id="{219CE7C5-1D96-409D-A67E-876121C9CB1F}"/>
                </a:ext>
              </a:extLst>
            </p:cNvPr>
            <p:cNvGrpSpPr/>
            <p:nvPr/>
          </p:nvGrpSpPr>
          <p:grpSpPr>
            <a:xfrm>
              <a:off x="1041040" y="2269601"/>
              <a:ext cx="7967939" cy="5064626"/>
              <a:chOff x="4114024" y="2539424"/>
              <a:chExt cx="7903173" cy="5064626"/>
            </a:xfrm>
          </p:grpSpPr>
          <p:grpSp>
            <p:nvGrpSpPr>
              <p:cNvPr id="51" name="组合 41">
                <a:extLst>
                  <a:ext uri="{FF2B5EF4-FFF2-40B4-BE49-F238E27FC236}">
                    <a16:creationId xmlns:a16="http://schemas.microsoft.com/office/drawing/2014/main" xmlns="" id="{593C5638-C937-4772-91D1-A3CA48639B7D}"/>
                  </a:ext>
                </a:extLst>
              </p:cNvPr>
              <p:cNvGrpSpPr/>
              <p:nvPr/>
            </p:nvGrpSpPr>
            <p:grpSpPr>
              <a:xfrm>
                <a:off x="4114024" y="4959153"/>
                <a:ext cx="2698825" cy="941155"/>
                <a:chOff x="-322774" y="7257706"/>
                <a:chExt cx="3821152" cy="1332542"/>
              </a:xfrm>
            </p:grpSpPr>
            <p:sp>
              <p:nvSpPr>
                <p:cNvPr id="52" name="Oval 85">
                  <a:extLst>
                    <a:ext uri="{FF2B5EF4-FFF2-40B4-BE49-F238E27FC236}">
                      <a16:creationId xmlns:a16="http://schemas.microsoft.com/office/drawing/2014/main" xmlns="" id="{61497739-F757-4C0D-9088-068FC964F593}"/>
                    </a:ext>
                  </a:extLst>
                </p:cNvPr>
                <p:cNvSpPr>
                  <a:spLocks noChangeAspect="1"/>
                </p:cNvSpPr>
                <p:nvPr/>
              </p:nvSpPr>
              <p:spPr>
                <a:xfrm>
                  <a:off x="2187529" y="7257706"/>
                  <a:ext cx="1310849" cy="1310848"/>
                </a:xfrm>
                <a:prstGeom prst="ellipse">
                  <a:avLst/>
                </a:prstGeom>
                <a:solidFill>
                  <a:srgbClr val="5EC6D3"/>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3" name="文本框 52">
                  <a:extLst>
                    <a:ext uri="{FF2B5EF4-FFF2-40B4-BE49-F238E27FC236}">
                      <a16:creationId xmlns:a16="http://schemas.microsoft.com/office/drawing/2014/main" xmlns="" id="{DC11B75C-206F-4BE7-863D-C94D58EEEFCD}"/>
                    </a:ext>
                  </a:extLst>
                </p:cNvPr>
                <p:cNvSpPr txBox="1"/>
                <p:nvPr/>
              </p:nvSpPr>
              <p:spPr>
                <a:xfrm>
                  <a:off x="-322774" y="7257706"/>
                  <a:ext cx="2555894" cy="1332542"/>
                </a:xfrm>
                <a:prstGeom prst="rect">
                  <a:avLst/>
                </a:prstGeom>
                <a:noFill/>
              </p:spPr>
              <p:txBody>
                <a:bodyPr wrap="square" rtlCol="0">
                  <a:spAutoFit/>
                </a:bodyPr>
                <a:lstStyle/>
                <a:p>
                  <a:pPr algn="ctr">
                    <a:lnSpc>
                      <a:spcPct val="120000"/>
                    </a:lnSpc>
                  </a:pPr>
                  <a:r>
                    <a:rPr lang="zh-CN" altLang="en-US" sz="2400" b="1" dirty="0" smtClean="0">
                      <a:solidFill>
                        <a:srgbClr val="5EC6D3"/>
                      </a:solidFill>
                      <a:cs typeface="+mn-ea"/>
                      <a:sym typeface="+mn-lt"/>
                    </a:rPr>
                    <a:t>一般公共</a:t>
                  </a:r>
                  <a:endParaRPr lang="en-US" altLang="zh-CN" sz="2400" b="1" dirty="0" smtClean="0">
                    <a:solidFill>
                      <a:srgbClr val="5EC6D3"/>
                    </a:solidFill>
                    <a:cs typeface="+mn-ea"/>
                    <a:sym typeface="+mn-lt"/>
                  </a:endParaRPr>
                </a:p>
                <a:p>
                  <a:pPr algn="ctr">
                    <a:lnSpc>
                      <a:spcPct val="120000"/>
                    </a:lnSpc>
                  </a:pPr>
                  <a:r>
                    <a:rPr lang="zh-CN" altLang="en-US" sz="2400" b="1" dirty="0" smtClean="0">
                      <a:solidFill>
                        <a:srgbClr val="5EC6D3"/>
                      </a:solidFill>
                      <a:cs typeface="+mn-ea"/>
                      <a:sym typeface="+mn-lt"/>
                    </a:rPr>
                    <a:t>预算收入</a:t>
                  </a:r>
                  <a:endParaRPr lang="zh-CN" altLang="en-US" sz="2400" b="1" dirty="0">
                    <a:solidFill>
                      <a:srgbClr val="5EC6D3"/>
                    </a:solidFill>
                    <a:cs typeface="+mn-ea"/>
                    <a:sym typeface="+mn-lt"/>
                  </a:endParaRPr>
                </a:p>
              </p:txBody>
            </p:sp>
          </p:grpSp>
          <p:grpSp>
            <p:nvGrpSpPr>
              <p:cNvPr id="54" name="组合 42">
                <a:extLst>
                  <a:ext uri="{FF2B5EF4-FFF2-40B4-BE49-F238E27FC236}">
                    <a16:creationId xmlns:a16="http://schemas.microsoft.com/office/drawing/2014/main" xmlns="" id="{B949C2DD-42D5-431A-8939-DAC9FF584BDA}"/>
                  </a:ext>
                </a:extLst>
              </p:cNvPr>
              <p:cNvGrpSpPr/>
              <p:nvPr/>
            </p:nvGrpSpPr>
            <p:grpSpPr>
              <a:xfrm>
                <a:off x="9569728" y="2539424"/>
                <a:ext cx="2447469" cy="1440670"/>
                <a:chOff x="8964012" y="3831711"/>
                <a:chExt cx="3465267" cy="2039784"/>
              </a:xfrm>
            </p:grpSpPr>
            <p:sp>
              <p:nvSpPr>
                <p:cNvPr id="55" name="Oval 84">
                  <a:extLst>
                    <a:ext uri="{FF2B5EF4-FFF2-40B4-BE49-F238E27FC236}">
                      <a16:creationId xmlns:a16="http://schemas.microsoft.com/office/drawing/2014/main" xmlns="" id="{24F4AA7F-7B7A-4DDE-A82B-B03C210054CC}"/>
                    </a:ext>
                  </a:extLst>
                </p:cNvPr>
                <p:cNvSpPr>
                  <a:spLocks noChangeAspect="1"/>
                </p:cNvSpPr>
                <p:nvPr/>
              </p:nvSpPr>
              <p:spPr>
                <a:xfrm>
                  <a:off x="8964012" y="4560647"/>
                  <a:ext cx="1310849" cy="1310848"/>
                </a:xfrm>
                <a:prstGeom prst="ellipse">
                  <a:avLst/>
                </a:prstGeom>
                <a:solidFill>
                  <a:srgbClr val="F26D64"/>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6" name="文本框 55">
                  <a:extLst>
                    <a:ext uri="{FF2B5EF4-FFF2-40B4-BE49-F238E27FC236}">
                      <a16:creationId xmlns:a16="http://schemas.microsoft.com/office/drawing/2014/main" xmlns="" id="{9C690F6E-E6DE-4CBB-A71D-6B4F3E673DC8}"/>
                    </a:ext>
                  </a:extLst>
                </p:cNvPr>
                <p:cNvSpPr txBox="1"/>
                <p:nvPr/>
              </p:nvSpPr>
              <p:spPr>
                <a:xfrm>
                  <a:off x="10364108" y="3831711"/>
                  <a:ext cx="2065171" cy="1385741"/>
                </a:xfrm>
                <a:prstGeom prst="rect">
                  <a:avLst/>
                </a:prstGeom>
                <a:noFill/>
              </p:spPr>
              <p:txBody>
                <a:bodyPr wrap="square" rtlCol="0">
                  <a:spAutoFit/>
                </a:bodyPr>
                <a:lstStyle/>
                <a:p>
                  <a:pPr algn="ctr">
                    <a:lnSpc>
                      <a:spcPct val="120000"/>
                    </a:lnSpc>
                  </a:pPr>
                  <a:r>
                    <a:rPr lang="zh-CN" altLang="en-US" sz="2400" b="1" dirty="0" smtClean="0">
                      <a:solidFill>
                        <a:srgbClr val="F26D64"/>
                      </a:solidFill>
                      <a:cs typeface="+mn-ea"/>
                      <a:sym typeface="+mn-lt"/>
                    </a:rPr>
                    <a:t>国有资本经营收入</a:t>
                  </a:r>
                  <a:endParaRPr lang="zh-CN" altLang="en-US" sz="2400" b="1" dirty="0">
                    <a:solidFill>
                      <a:srgbClr val="F26D64"/>
                    </a:solidFill>
                    <a:cs typeface="+mn-ea"/>
                    <a:sym typeface="+mn-lt"/>
                  </a:endParaRPr>
                </a:p>
              </p:txBody>
            </p:sp>
          </p:grpSp>
          <p:grpSp>
            <p:nvGrpSpPr>
              <p:cNvPr id="57" name="组合 39">
                <a:extLst>
                  <a:ext uri="{FF2B5EF4-FFF2-40B4-BE49-F238E27FC236}">
                    <a16:creationId xmlns:a16="http://schemas.microsoft.com/office/drawing/2014/main" xmlns="" id="{C007D64F-2AF2-4DE8-A996-04F1BEF6627C}"/>
                  </a:ext>
                </a:extLst>
              </p:cNvPr>
              <p:cNvGrpSpPr/>
              <p:nvPr/>
            </p:nvGrpSpPr>
            <p:grpSpPr>
              <a:xfrm>
                <a:off x="5559091" y="2539424"/>
                <a:ext cx="2379229" cy="1440671"/>
                <a:chOff x="2730779" y="3127125"/>
                <a:chExt cx="3368649" cy="2039785"/>
              </a:xfrm>
            </p:grpSpPr>
            <p:sp>
              <p:nvSpPr>
                <p:cNvPr id="58" name="Oval 83">
                  <a:extLst>
                    <a:ext uri="{FF2B5EF4-FFF2-40B4-BE49-F238E27FC236}">
                      <a16:creationId xmlns:a16="http://schemas.microsoft.com/office/drawing/2014/main" xmlns="" id="{A4226808-4554-414B-8B4A-BA419B4307EA}"/>
                    </a:ext>
                  </a:extLst>
                </p:cNvPr>
                <p:cNvSpPr>
                  <a:spLocks noChangeAspect="1"/>
                </p:cNvSpPr>
                <p:nvPr/>
              </p:nvSpPr>
              <p:spPr>
                <a:xfrm>
                  <a:off x="4788579" y="3856062"/>
                  <a:ext cx="1310849" cy="1310848"/>
                </a:xfrm>
                <a:prstGeom prst="ellipse">
                  <a:avLst/>
                </a:prstGeom>
                <a:solidFill>
                  <a:srgbClr val="F8841D"/>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9" name="文本框 58">
                  <a:extLst>
                    <a:ext uri="{FF2B5EF4-FFF2-40B4-BE49-F238E27FC236}">
                      <a16:creationId xmlns:a16="http://schemas.microsoft.com/office/drawing/2014/main" xmlns="" id="{A8CD6E94-4D3F-4FC0-B3A2-20661C7EA72E}"/>
                    </a:ext>
                  </a:extLst>
                </p:cNvPr>
                <p:cNvSpPr txBox="1"/>
                <p:nvPr/>
              </p:nvSpPr>
              <p:spPr>
                <a:xfrm>
                  <a:off x="2730779" y="3127125"/>
                  <a:ext cx="2057800" cy="1332541"/>
                </a:xfrm>
                <a:prstGeom prst="rect">
                  <a:avLst/>
                </a:prstGeom>
                <a:noFill/>
              </p:spPr>
              <p:txBody>
                <a:bodyPr wrap="square" rtlCol="0">
                  <a:spAutoFit/>
                </a:bodyPr>
                <a:lstStyle/>
                <a:p>
                  <a:pPr algn="ctr">
                    <a:lnSpc>
                      <a:spcPct val="120000"/>
                    </a:lnSpc>
                  </a:pPr>
                  <a:r>
                    <a:rPr lang="zh-CN" altLang="en-US" sz="2400" b="1" dirty="0" smtClean="0">
                      <a:solidFill>
                        <a:srgbClr val="F8841D"/>
                      </a:solidFill>
                      <a:cs typeface="+mn-ea"/>
                      <a:sym typeface="+mn-lt"/>
                    </a:rPr>
                    <a:t>政府性</a:t>
                  </a:r>
                  <a:endParaRPr lang="en-US" altLang="zh-CN" sz="2400" b="1" dirty="0" smtClean="0">
                    <a:solidFill>
                      <a:srgbClr val="F8841D"/>
                    </a:solidFill>
                    <a:cs typeface="+mn-ea"/>
                    <a:sym typeface="+mn-lt"/>
                  </a:endParaRPr>
                </a:p>
                <a:p>
                  <a:pPr algn="ctr">
                    <a:lnSpc>
                      <a:spcPct val="120000"/>
                    </a:lnSpc>
                  </a:pPr>
                  <a:r>
                    <a:rPr lang="zh-CN" altLang="en-US" sz="2400" b="1" dirty="0" smtClean="0">
                      <a:solidFill>
                        <a:srgbClr val="F8841D"/>
                      </a:solidFill>
                      <a:cs typeface="+mn-ea"/>
                      <a:sym typeface="+mn-lt"/>
                    </a:rPr>
                    <a:t>基金收入</a:t>
                  </a:r>
                  <a:endParaRPr lang="zh-CN" altLang="en-US" sz="2400" b="1" dirty="0">
                    <a:solidFill>
                      <a:srgbClr val="F8841D"/>
                    </a:solidFill>
                    <a:cs typeface="+mn-ea"/>
                    <a:sym typeface="+mn-lt"/>
                  </a:endParaRPr>
                </a:p>
              </p:txBody>
            </p:sp>
          </p:grpSp>
          <p:grpSp>
            <p:nvGrpSpPr>
              <p:cNvPr id="67" name="组合 43">
                <a:extLst>
                  <a:ext uri="{FF2B5EF4-FFF2-40B4-BE49-F238E27FC236}">
                    <a16:creationId xmlns:a16="http://schemas.microsoft.com/office/drawing/2014/main" xmlns="" id="{6D7E2DE9-1552-40EB-ADF0-14E8BF69CF4C}"/>
                  </a:ext>
                </a:extLst>
              </p:cNvPr>
              <p:cNvGrpSpPr/>
              <p:nvPr/>
            </p:nvGrpSpPr>
            <p:grpSpPr>
              <a:xfrm>
                <a:off x="6864623" y="3739624"/>
                <a:ext cx="3873953" cy="3864426"/>
                <a:chOff x="2600201" y="4239742"/>
                <a:chExt cx="8882544" cy="8860700"/>
              </a:xfrm>
            </p:grpSpPr>
            <p:grpSp>
              <p:nvGrpSpPr>
                <p:cNvPr id="68" name="Group 87">
                  <a:extLst>
                    <a:ext uri="{FF2B5EF4-FFF2-40B4-BE49-F238E27FC236}">
                      <a16:creationId xmlns:a16="http://schemas.microsoft.com/office/drawing/2014/main" xmlns="" id="{222EF985-C8BC-4AB4-BB4D-CD0F353CF12D}"/>
                    </a:ext>
                  </a:extLst>
                </p:cNvPr>
                <p:cNvGrpSpPr/>
                <p:nvPr/>
              </p:nvGrpSpPr>
              <p:grpSpPr>
                <a:xfrm>
                  <a:off x="2600201" y="4239742"/>
                  <a:ext cx="8882544" cy="8860700"/>
                  <a:chOff x="2957378" y="2341368"/>
                  <a:chExt cx="3221324" cy="3213402"/>
                </a:xfrm>
                <a:solidFill>
                  <a:schemeClr val="tx1">
                    <a:lumMod val="85000"/>
                  </a:schemeClr>
                </a:solidFill>
              </p:grpSpPr>
              <p:sp>
                <p:nvSpPr>
                  <p:cNvPr id="70" name="Block Arc 61">
                    <a:extLst>
                      <a:ext uri="{FF2B5EF4-FFF2-40B4-BE49-F238E27FC236}">
                        <a16:creationId xmlns:a16="http://schemas.microsoft.com/office/drawing/2014/main" xmlns="" id="{D8DC5608-8BC7-4D15-8ED9-2560BCC97254}"/>
                      </a:ext>
                    </a:extLst>
                  </p:cNvPr>
                  <p:cNvSpPr/>
                  <p:nvPr/>
                </p:nvSpPr>
                <p:spPr>
                  <a:xfrm>
                    <a:off x="2965298" y="2341368"/>
                    <a:ext cx="3213404" cy="3213402"/>
                  </a:xfrm>
                  <a:prstGeom prst="blockArc">
                    <a:avLst>
                      <a:gd name="adj1" fmla="val 10800000"/>
                      <a:gd name="adj2" fmla="val 16200004"/>
                      <a:gd name="adj3" fmla="val 2113"/>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a:cs typeface="+mn-ea"/>
                      <a:sym typeface="+mn-lt"/>
                    </a:endParaRPr>
                  </a:p>
                </p:txBody>
              </p:sp>
              <p:sp>
                <p:nvSpPr>
                  <p:cNvPr id="71" name="Block Arc 65">
                    <a:extLst>
                      <a:ext uri="{FF2B5EF4-FFF2-40B4-BE49-F238E27FC236}">
                        <a16:creationId xmlns:a16="http://schemas.microsoft.com/office/drawing/2014/main" xmlns="" id="{9CFD11A4-7DDC-4A1B-B056-FFA10C7394D6}"/>
                      </a:ext>
                    </a:extLst>
                  </p:cNvPr>
                  <p:cNvSpPr/>
                  <p:nvPr/>
                </p:nvSpPr>
                <p:spPr>
                  <a:xfrm>
                    <a:off x="2957378" y="2341368"/>
                    <a:ext cx="3213404" cy="3213402"/>
                  </a:xfrm>
                  <a:prstGeom prst="blockArc">
                    <a:avLst>
                      <a:gd name="adj1" fmla="val 16200000"/>
                      <a:gd name="adj2" fmla="val 21589317"/>
                      <a:gd name="adj3" fmla="val 2281"/>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dirty="0">
                      <a:cs typeface="+mn-ea"/>
                      <a:sym typeface="+mn-lt"/>
                    </a:endParaRPr>
                  </a:p>
                </p:txBody>
              </p:sp>
            </p:grpSp>
            <p:sp>
              <p:nvSpPr>
                <p:cNvPr id="69" name="任意多边形 23">
                  <a:extLst>
                    <a:ext uri="{FF2B5EF4-FFF2-40B4-BE49-F238E27FC236}">
                      <a16:creationId xmlns:a16="http://schemas.microsoft.com/office/drawing/2014/main" xmlns="" id="{E084975E-4D98-4F72-BA24-D1219DEC6997}"/>
                    </a:ext>
                  </a:extLst>
                </p:cNvPr>
                <p:cNvSpPr/>
                <p:nvPr/>
              </p:nvSpPr>
              <p:spPr>
                <a:xfrm>
                  <a:off x="4101714" y="5570480"/>
                  <a:ext cx="5857680" cy="2931012"/>
                </a:xfrm>
                <a:custGeom>
                  <a:avLst/>
                  <a:gdLst>
                    <a:gd name="connsiteX0" fmla="*/ 1416222 w 2832444"/>
                    <a:gd name="connsiteY0" fmla="*/ 0 h 1417272"/>
                    <a:gd name="connsiteX1" fmla="*/ 2832444 w 2832444"/>
                    <a:gd name="connsiteY1" fmla="*/ 1417272 h 1417272"/>
                    <a:gd name="connsiteX2" fmla="*/ 1416222 w 2832444"/>
                    <a:gd name="connsiteY2" fmla="*/ 1417272 h 1417272"/>
                    <a:gd name="connsiteX3" fmla="*/ 0 w 2832444"/>
                    <a:gd name="connsiteY3" fmla="*/ 1417272 h 1417272"/>
                    <a:gd name="connsiteX4" fmla="*/ 1416222 w 2832444"/>
                    <a:gd name="connsiteY4" fmla="*/ 0 h 141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444" h="1417272">
                      <a:moveTo>
                        <a:pt x="1416222" y="0"/>
                      </a:moveTo>
                      <a:cubicBezTo>
                        <a:pt x="2198408" y="0"/>
                        <a:pt x="2832444" y="634507"/>
                        <a:pt x="2832444" y="1417272"/>
                      </a:cubicBezTo>
                      <a:lnTo>
                        <a:pt x="1416222" y="1417272"/>
                      </a:lnTo>
                      <a:lnTo>
                        <a:pt x="0" y="1417272"/>
                      </a:lnTo>
                      <a:cubicBezTo>
                        <a:pt x="0" y="634507"/>
                        <a:pt x="634038" y="0"/>
                        <a:pt x="1416222" y="0"/>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zh-CN" altLang="en-US" sz="2400" b="1" dirty="0" smtClean="0">
                      <a:solidFill>
                        <a:schemeClr val="bg1"/>
                      </a:solidFill>
                      <a:latin typeface="+mn-lt"/>
                      <a:ea typeface="+mn-ea"/>
                      <a:cs typeface="+mn-ea"/>
                      <a:sym typeface="+mn-lt"/>
                    </a:rPr>
                    <a:t>中国的财政</a:t>
                  </a:r>
                  <a:endParaRPr lang="en-US" altLang="zh-CN" sz="2400" b="1" dirty="0" smtClean="0">
                    <a:solidFill>
                      <a:schemeClr val="bg1"/>
                    </a:solidFill>
                    <a:latin typeface="+mn-lt"/>
                    <a:ea typeface="+mn-ea"/>
                    <a:cs typeface="+mn-ea"/>
                    <a:sym typeface="+mn-lt"/>
                  </a:endParaRPr>
                </a:p>
                <a:p>
                  <a:pPr algn="ctr"/>
                  <a:r>
                    <a:rPr lang="zh-CN" altLang="en-US" sz="2400" b="1" dirty="0" smtClean="0">
                      <a:solidFill>
                        <a:schemeClr val="bg1"/>
                      </a:solidFill>
                      <a:latin typeface="+mn-lt"/>
                      <a:ea typeface="+mn-ea"/>
                      <a:cs typeface="+mn-ea"/>
                      <a:sym typeface="+mn-lt"/>
                    </a:rPr>
                    <a:t>收入统计</a:t>
                  </a:r>
                  <a:endParaRPr lang="zh-CN" altLang="en-US" sz="2400" b="1" dirty="0">
                    <a:solidFill>
                      <a:schemeClr val="bg1"/>
                    </a:solidFill>
                    <a:latin typeface="+mn-lt"/>
                    <a:ea typeface="+mn-ea"/>
                    <a:cs typeface="+mn-ea"/>
                    <a:sym typeface="+mn-lt"/>
                  </a:endParaRPr>
                </a:p>
              </p:txBody>
            </p:sp>
          </p:grpSp>
        </p:grpSp>
        <p:sp>
          <p:nvSpPr>
            <p:cNvPr id="43" name="Oval 85">
              <a:extLst>
                <a:ext uri="{FF2B5EF4-FFF2-40B4-BE49-F238E27FC236}">
                  <a16:creationId xmlns:a16="http://schemas.microsoft.com/office/drawing/2014/main" xmlns="" id="{CF7A416B-94F4-6446-83B1-1816FBA8184D}"/>
                </a:ext>
              </a:extLst>
            </p:cNvPr>
            <p:cNvSpPr>
              <a:spLocks noChangeAspect="1"/>
            </p:cNvSpPr>
            <p:nvPr/>
          </p:nvSpPr>
          <p:spPr>
            <a:xfrm>
              <a:off x="7806991" y="4728797"/>
              <a:ext cx="933421" cy="925833"/>
            </a:xfrm>
            <a:prstGeom prst="ellipse">
              <a:avLst/>
            </a:prstGeom>
            <a:solidFill>
              <a:srgbClr val="7A3C3C"/>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44" name="文本框 43">
              <a:extLst>
                <a:ext uri="{FF2B5EF4-FFF2-40B4-BE49-F238E27FC236}">
                  <a16:creationId xmlns:a16="http://schemas.microsoft.com/office/drawing/2014/main" xmlns="" id="{0670C0E6-1317-BE45-A790-D98F17A05964}"/>
                </a:ext>
              </a:extLst>
            </p:cNvPr>
            <p:cNvSpPr txBox="1"/>
            <p:nvPr/>
          </p:nvSpPr>
          <p:spPr>
            <a:xfrm>
              <a:off x="8740412" y="4689329"/>
              <a:ext cx="1819985" cy="941155"/>
            </a:xfrm>
            <a:prstGeom prst="rect">
              <a:avLst/>
            </a:prstGeom>
            <a:noFill/>
          </p:spPr>
          <p:txBody>
            <a:bodyPr wrap="square" rtlCol="0">
              <a:spAutoFit/>
            </a:bodyPr>
            <a:lstStyle/>
            <a:p>
              <a:pPr algn="ctr">
                <a:lnSpc>
                  <a:spcPct val="120000"/>
                </a:lnSpc>
              </a:pPr>
              <a:r>
                <a:rPr lang="zh-CN" altLang="en-US" sz="2400" b="1" dirty="0" smtClean="0">
                  <a:solidFill>
                    <a:srgbClr val="7A3C3C"/>
                  </a:solidFill>
                  <a:cs typeface="+mn-ea"/>
                  <a:sym typeface="+mn-lt"/>
                </a:rPr>
                <a:t>社会保险</a:t>
              </a:r>
              <a:endParaRPr lang="en-US" altLang="zh-CN" sz="2400" b="1" dirty="0" smtClean="0">
                <a:solidFill>
                  <a:srgbClr val="7A3C3C"/>
                </a:solidFill>
                <a:cs typeface="+mn-ea"/>
                <a:sym typeface="+mn-lt"/>
              </a:endParaRPr>
            </a:p>
            <a:p>
              <a:pPr algn="ctr">
                <a:lnSpc>
                  <a:spcPct val="120000"/>
                </a:lnSpc>
              </a:pPr>
              <a:r>
                <a:rPr lang="zh-CN" altLang="en-US" sz="2400" b="1" dirty="0" smtClean="0">
                  <a:solidFill>
                    <a:srgbClr val="7A3C3C"/>
                  </a:solidFill>
                  <a:cs typeface="+mn-ea"/>
                  <a:sym typeface="+mn-lt"/>
                </a:rPr>
                <a:t>基金收入</a:t>
              </a:r>
              <a:endParaRPr lang="en-US" altLang="zh-CN" sz="2400" b="1" dirty="0">
                <a:solidFill>
                  <a:srgbClr val="7A3C3C"/>
                </a:solidFill>
                <a:cs typeface="+mn-ea"/>
                <a:sym typeface="+mn-lt"/>
              </a:endParaRPr>
            </a:p>
          </p:txBody>
        </p:sp>
      </p:grpSp>
      <p:sp>
        <p:nvSpPr>
          <p:cNvPr id="23" name="矩形 22">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7788337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31</a:t>
            </a:fld>
            <a:endParaRPr lang="zh-CN" altLang="en-US" dirty="0"/>
          </a:p>
        </p:txBody>
      </p:sp>
      <p:sp>
        <p:nvSpPr>
          <p:cNvPr id="17" name="对角圆角矩形 10">
            <a:extLst>
              <a:ext uri="{FF2B5EF4-FFF2-40B4-BE49-F238E27FC236}">
                <a16:creationId xmlns:a16="http://schemas.microsoft.com/office/drawing/2014/main" xmlns="" id="{0BF2ED7A-E552-4361-8952-AA55BB4F5BE6}"/>
              </a:ext>
            </a:extLst>
          </p:cNvPr>
          <p:cNvSpPr/>
          <p:nvPr/>
        </p:nvSpPr>
        <p:spPr>
          <a:xfrm>
            <a:off x="515938" y="1300224"/>
            <a:ext cx="4551362"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财政收入占</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比重</a:t>
            </a:r>
          </a:p>
        </p:txBody>
      </p:sp>
      <p:graphicFrame>
        <p:nvGraphicFramePr>
          <p:cNvPr id="3" name="对象 2"/>
          <p:cNvGraphicFramePr>
            <a:graphicFrameLocks noChangeAspect="1"/>
          </p:cNvGraphicFramePr>
          <p:nvPr>
            <p:extLst>
              <p:ext uri="{D42A27DB-BD31-4B8C-83A1-F6EECF244321}">
                <p14:modId xmlns:p14="http://schemas.microsoft.com/office/powerpoint/2010/main" val="3773193490"/>
              </p:ext>
            </p:extLst>
          </p:nvPr>
        </p:nvGraphicFramePr>
        <p:xfrm>
          <a:off x="2492092" y="3695700"/>
          <a:ext cx="7226300" cy="1092200"/>
        </p:xfrm>
        <a:graphic>
          <a:graphicData uri="http://schemas.openxmlformats.org/presentationml/2006/ole">
            <mc:AlternateContent xmlns:mc="http://schemas.openxmlformats.org/markup-compatibility/2006">
              <mc:Choice xmlns:v="urn:schemas-microsoft-com:vml" Requires="v">
                <p:oleObj spid="_x0000_s8203" name="Equation" r:id="rId3" imgW="2463480" imgH="368280" progId="Equation.DSMT4">
                  <p:embed/>
                </p:oleObj>
              </mc:Choice>
              <mc:Fallback>
                <p:oleObj name="Equation" r:id="rId3" imgW="2463480" imgH="368280" progId="Equation.DSMT4">
                  <p:embed/>
                  <p:pic>
                    <p:nvPicPr>
                      <p:cNvPr id="0" name="对象 2"/>
                      <p:cNvPicPr>
                        <a:picLocks noChangeAspect="1" noChangeArrowheads="1"/>
                      </p:cNvPicPr>
                      <p:nvPr/>
                    </p:nvPicPr>
                    <p:blipFill>
                      <a:blip r:embed="rId4"/>
                      <a:srcRect/>
                      <a:stretch>
                        <a:fillRect/>
                      </a:stretch>
                    </p:blipFill>
                    <p:spPr bwMode="auto">
                      <a:xfrm>
                        <a:off x="2492092" y="3695700"/>
                        <a:ext cx="7226300" cy="10922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5429353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32</a:t>
            </a:fld>
            <a:endParaRPr lang="zh-CN" altLang="en-US" dirty="0"/>
          </a:p>
        </p:txBody>
      </p:sp>
      <p:sp>
        <p:nvSpPr>
          <p:cNvPr id="17" name="对角圆角矩形 10">
            <a:extLst>
              <a:ext uri="{FF2B5EF4-FFF2-40B4-BE49-F238E27FC236}">
                <a16:creationId xmlns:a16="http://schemas.microsoft.com/office/drawing/2014/main" xmlns="" id="{0BF2ED7A-E552-4361-8952-AA55BB4F5BE6}"/>
              </a:ext>
            </a:extLst>
          </p:cNvPr>
          <p:cNvSpPr/>
          <p:nvPr/>
        </p:nvSpPr>
        <p:spPr>
          <a:xfrm>
            <a:off x="515938" y="1300224"/>
            <a:ext cx="6253162"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财政收入的弹性系数和边际倾向</a:t>
            </a:r>
          </a:p>
        </p:txBody>
      </p:sp>
      <p:graphicFrame>
        <p:nvGraphicFramePr>
          <p:cNvPr id="3" name="对象 2"/>
          <p:cNvGraphicFramePr>
            <a:graphicFrameLocks noChangeAspect="1"/>
          </p:cNvGraphicFramePr>
          <p:nvPr>
            <p:extLst>
              <p:ext uri="{D42A27DB-BD31-4B8C-83A1-F6EECF244321}">
                <p14:modId xmlns:p14="http://schemas.microsoft.com/office/powerpoint/2010/main" val="1124683272"/>
              </p:ext>
            </p:extLst>
          </p:nvPr>
        </p:nvGraphicFramePr>
        <p:xfrm>
          <a:off x="2924175" y="3005138"/>
          <a:ext cx="6264275" cy="1011237"/>
        </p:xfrm>
        <a:graphic>
          <a:graphicData uri="http://schemas.openxmlformats.org/presentationml/2006/ole">
            <mc:AlternateContent xmlns:mc="http://schemas.openxmlformats.org/markup-compatibility/2006">
              <mc:Choice xmlns:v="urn:schemas-microsoft-com:vml" Requires="v">
                <p:oleObj spid="_x0000_s9234" name="Equation" r:id="rId3" imgW="2274287" imgH="381165" progId="Equation.DSMT4">
                  <p:embed/>
                </p:oleObj>
              </mc:Choice>
              <mc:Fallback>
                <p:oleObj name="Equation" r:id="rId3" imgW="2274287" imgH="38116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005138"/>
                        <a:ext cx="6264275" cy="10112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755414451"/>
              </p:ext>
            </p:extLst>
          </p:nvPr>
        </p:nvGraphicFramePr>
        <p:xfrm>
          <a:off x="2982913" y="4622800"/>
          <a:ext cx="6224587" cy="1031875"/>
        </p:xfrm>
        <a:graphic>
          <a:graphicData uri="http://schemas.openxmlformats.org/presentationml/2006/ole">
            <mc:AlternateContent xmlns:mc="http://schemas.openxmlformats.org/markup-compatibility/2006">
              <mc:Choice xmlns:v="urn:schemas-microsoft-com:vml" Requires="v">
                <p:oleObj spid="_x0000_s9235" r:id="rId5" imgW="2325109" imgH="381165" progId="Equation.DSMT4">
                  <p:embed/>
                </p:oleObj>
              </mc:Choice>
              <mc:Fallback>
                <p:oleObj r:id="rId5" imgW="2325109" imgH="381165"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2913" y="4622800"/>
                        <a:ext cx="6224587" cy="10318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7280670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xmlns="" id="{7F7F7CB3-4538-4130-AACC-11593E6232BB}"/>
              </a:ext>
            </a:extLst>
          </p:cNvPr>
          <p:cNvSpPr/>
          <p:nvPr/>
        </p:nvSpPr>
        <p:spPr>
          <a:xfrm>
            <a:off x="554037" y="3349669"/>
            <a:ext cx="5710866" cy="1689052"/>
          </a:xfrm>
          <a:prstGeom prst="rect">
            <a:avLst/>
          </a:prstGeom>
        </p:spPr>
        <p:txBody>
          <a:bodyPr wrap="square">
            <a:spAutoFit/>
          </a:bodyPr>
          <a:lstStyle/>
          <a:p>
            <a:pPr algn="just">
              <a:lnSpc>
                <a:spcPct val="150000"/>
              </a:lnSpc>
            </a:pPr>
            <a:r>
              <a:rPr lang="zh-CN" altLang="en-US" sz="2400" b="1" kern="100" dirty="0">
                <a:latin typeface="微软雅黑" panose="020B0503020204020204" pitchFamily="34" charset="-122"/>
                <a:ea typeface="微软雅黑" panose="020B0503020204020204" pitchFamily="34" charset="-122"/>
                <a:cs typeface="Arial" panose="020B0604020202020204" pitchFamily="34" charset="0"/>
              </a:rPr>
              <a:t>财政支出是指政府为提供公共产品和服务， 满足社会共同需要而进行的财政资金的</a:t>
            </a:r>
          </a:p>
          <a:p>
            <a:pPr algn="just">
              <a:lnSpc>
                <a:spcPct val="150000"/>
              </a:lnSpc>
            </a:pPr>
            <a:r>
              <a:rPr lang="zh-CN" altLang="en-US" sz="2400" b="1" kern="100" dirty="0">
                <a:latin typeface="微软雅黑" panose="020B0503020204020204" pitchFamily="34" charset="-122"/>
                <a:ea typeface="微软雅黑" panose="020B0503020204020204" pitchFamily="34" charset="-122"/>
                <a:cs typeface="Arial" panose="020B0604020202020204" pitchFamily="34" charset="0"/>
              </a:rPr>
              <a:t>支付。</a:t>
            </a:r>
            <a:endParaRPr lang="en-US" altLang="zh-CN" sz="2400" b="1" kern="1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21" name="图片 20">
            <a:extLst>
              <a:ext uri="{FF2B5EF4-FFF2-40B4-BE49-F238E27FC236}">
                <a16:creationId xmlns:a16="http://schemas.microsoft.com/office/drawing/2014/main" xmlns="" id="{1C1CFEB3-B6AE-4BF2-BFC5-319DDE3D3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834" y="1828868"/>
            <a:ext cx="5197561" cy="4176657"/>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33</a:t>
            </a:fld>
            <a:endParaRPr lang="zh-CN" altLang="en-US" dirty="0"/>
          </a:p>
        </p:txBody>
      </p:sp>
      <p:sp>
        <p:nvSpPr>
          <p:cNvPr id="17" name="对角圆角矩形 10">
            <a:extLst>
              <a:ext uri="{FF2B5EF4-FFF2-40B4-BE49-F238E27FC236}">
                <a16:creationId xmlns:a16="http://schemas.microsoft.com/office/drawing/2014/main" xmlns="" id="{0BF2ED7A-E552-4361-8952-AA55BB4F5BE6}"/>
              </a:ext>
            </a:extLst>
          </p:cNvPr>
          <p:cNvSpPr/>
          <p:nvPr/>
        </p:nvSpPr>
        <p:spPr>
          <a:xfrm>
            <a:off x="554037" y="2290824"/>
            <a:ext cx="295116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财政支出</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对角圆角矩形 10">
            <a:extLst>
              <a:ext uri="{FF2B5EF4-FFF2-40B4-BE49-F238E27FC236}">
                <a16:creationId xmlns:a16="http://schemas.microsoft.com/office/drawing/2014/main" xmlns="" id="{347A1711-A3EC-47E2-9FCB-812AB9F2297C}"/>
              </a:ext>
            </a:extLst>
          </p:cNvPr>
          <p:cNvSpPr/>
          <p:nvPr/>
        </p:nvSpPr>
        <p:spPr>
          <a:xfrm>
            <a:off x="515935" y="1265668"/>
            <a:ext cx="5075239"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（一）财政支出统计</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558945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2720617"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D2A6E9B4-81EB-4C5F-84FB-5F47C1ED9DEF}"/>
              </a:ext>
            </a:extLst>
          </p:cNvPr>
          <p:cNvSpPr>
            <a:spLocks noGrp="1"/>
          </p:cNvSpPr>
          <p:nvPr>
            <p:ph type="sldNum" sz="quarter" idx="4"/>
          </p:nvPr>
        </p:nvSpPr>
        <p:spPr/>
        <p:txBody>
          <a:bodyPr/>
          <a:lstStyle/>
          <a:p>
            <a:fld id="{089E6A1B-787B-48C2-89E0-46ED219FD4E0}" type="slidenum">
              <a:rPr lang="zh-CN" altLang="en-US" smtClean="0"/>
              <a:pPr/>
              <a:t>34</a:t>
            </a:fld>
            <a:endParaRPr lang="zh-CN" altLang="en-US" dirty="0"/>
          </a:p>
        </p:txBody>
      </p:sp>
      <p:grpSp>
        <p:nvGrpSpPr>
          <p:cNvPr id="9" name="组合 8">
            <a:extLst>
              <a:ext uri="{FF2B5EF4-FFF2-40B4-BE49-F238E27FC236}">
                <a16:creationId xmlns:a16="http://schemas.microsoft.com/office/drawing/2014/main" xmlns="" id="{0BF2BB57-065A-3844-9231-58BBE0B3B160}"/>
              </a:ext>
            </a:extLst>
          </p:cNvPr>
          <p:cNvGrpSpPr/>
          <p:nvPr/>
        </p:nvGrpSpPr>
        <p:grpSpPr>
          <a:xfrm>
            <a:off x="1451363" y="2389522"/>
            <a:ext cx="9519357" cy="5064626"/>
            <a:chOff x="1041040" y="2269601"/>
            <a:chExt cx="9519357" cy="5064626"/>
          </a:xfrm>
        </p:grpSpPr>
        <p:grpSp>
          <p:nvGrpSpPr>
            <p:cNvPr id="7" name="组合 6">
              <a:extLst>
                <a:ext uri="{FF2B5EF4-FFF2-40B4-BE49-F238E27FC236}">
                  <a16:creationId xmlns:a16="http://schemas.microsoft.com/office/drawing/2014/main" xmlns="" id="{219CE7C5-1D96-409D-A67E-876121C9CB1F}"/>
                </a:ext>
              </a:extLst>
            </p:cNvPr>
            <p:cNvGrpSpPr/>
            <p:nvPr/>
          </p:nvGrpSpPr>
          <p:grpSpPr>
            <a:xfrm>
              <a:off x="1041040" y="2269601"/>
              <a:ext cx="7967939" cy="5064626"/>
              <a:chOff x="4114024" y="2539424"/>
              <a:chExt cx="7903173" cy="5064626"/>
            </a:xfrm>
          </p:grpSpPr>
          <p:grpSp>
            <p:nvGrpSpPr>
              <p:cNvPr id="51" name="组合 41">
                <a:extLst>
                  <a:ext uri="{FF2B5EF4-FFF2-40B4-BE49-F238E27FC236}">
                    <a16:creationId xmlns:a16="http://schemas.microsoft.com/office/drawing/2014/main" xmlns="" id="{593C5638-C937-4772-91D1-A3CA48639B7D}"/>
                  </a:ext>
                </a:extLst>
              </p:cNvPr>
              <p:cNvGrpSpPr/>
              <p:nvPr/>
            </p:nvGrpSpPr>
            <p:grpSpPr>
              <a:xfrm>
                <a:off x="4114024" y="4959155"/>
                <a:ext cx="2698825" cy="978729"/>
                <a:chOff x="-322774" y="7257706"/>
                <a:chExt cx="3821152" cy="1385741"/>
              </a:xfrm>
            </p:grpSpPr>
            <p:sp>
              <p:nvSpPr>
                <p:cNvPr id="52" name="Oval 85">
                  <a:extLst>
                    <a:ext uri="{FF2B5EF4-FFF2-40B4-BE49-F238E27FC236}">
                      <a16:creationId xmlns:a16="http://schemas.microsoft.com/office/drawing/2014/main" xmlns="" id="{61497739-F757-4C0D-9088-068FC964F593}"/>
                    </a:ext>
                  </a:extLst>
                </p:cNvPr>
                <p:cNvSpPr>
                  <a:spLocks noChangeAspect="1"/>
                </p:cNvSpPr>
                <p:nvPr/>
              </p:nvSpPr>
              <p:spPr>
                <a:xfrm>
                  <a:off x="2187529" y="7257706"/>
                  <a:ext cx="1310849" cy="1310848"/>
                </a:xfrm>
                <a:prstGeom prst="ellipse">
                  <a:avLst/>
                </a:prstGeom>
                <a:solidFill>
                  <a:srgbClr val="5EC6D3"/>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3" name="文本框 52">
                  <a:extLst>
                    <a:ext uri="{FF2B5EF4-FFF2-40B4-BE49-F238E27FC236}">
                      <a16:creationId xmlns:a16="http://schemas.microsoft.com/office/drawing/2014/main" xmlns="" id="{DC11B75C-206F-4BE7-863D-C94D58EEEFCD}"/>
                    </a:ext>
                  </a:extLst>
                </p:cNvPr>
                <p:cNvSpPr txBox="1"/>
                <p:nvPr/>
              </p:nvSpPr>
              <p:spPr>
                <a:xfrm>
                  <a:off x="-322774" y="7257706"/>
                  <a:ext cx="2555894" cy="1385741"/>
                </a:xfrm>
                <a:prstGeom prst="rect">
                  <a:avLst/>
                </a:prstGeom>
                <a:noFill/>
              </p:spPr>
              <p:txBody>
                <a:bodyPr wrap="square" rtlCol="0">
                  <a:spAutoFit/>
                </a:bodyPr>
                <a:lstStyle/>
                <a:p>
                  <a:pPr algn="ctr">
                    <a:lnSpc>
                      <a:spcPct val="120000"/>
                    </a:lnSpc>
                  </a:pPr>
                  <a:r>
                    <a:rPr lang="zh-CN" altLang="en-US" sz="2400" b="1" dirty="0" smtClean="0">
                      <a:solidFill>
                        <a:srgbClr val="5EC6D3"/>
                      </a:solidFill>
                      <a:cs typeface="+mn-ea"/>
                      <a:sym typeface="+mn-lt"/>
                    </a:rPr>
                    <a:t>一般公共</a:t>
                  </a:r>
                  <a:endParaRPr lang="en-US" altLang="zh-CN" sz="2400" b="1" dirty="0" smtClean="0">
                    <a:solidFill>
                      <a:srgbClr val="5EC6D3"/>
                    </a:solidFill>
                    <a:cs typeface="+mn-ea"/>
                    <a:sym typeface="+mn-lt"/>
                  </a:endParaRPr>
                </a:p>
                <a:p>
                  <a:pPr algn="ctr">
                    <a:lnSpc>
                      <a:spcPct val="120000"/>
                    </a:lnSpc>
                  </a:pPr>
                  <a:r>
                    <a:rPr lang="zh-CN" altLang="en-US" sz="2400" b="1" dirty="0" smtClean="0">
                      <a:solidFill>
                        <a:srgbClr val="5EC6D3"/>
                      </a:solidFill>
                      <a:cs typeface="+mn-ea"/>
                      <a:sym typeface="+mn-lt"/>
                    </a:rPr>
                    <a:t>预算支出</a:t>
                  </a:r>
                  <a:endParaRPr lang="zh-CN" altLang="en-US" sz="2400" b="1" dirty="0">
                    <a:solidFill>
                      <a:srgbClr val="5EC6D3"/>
                    </a:solidFill>
                    <a:cs typeface="+mn-ea"/>
                    <a:sym typeface="+mn-lt"/>
                  </a:endParaRPr>
                </a:p>
              </p:txBody>
            </p:sp>
          </p:grpSp>
          <p:grpSp>
            <p:nvGrpSpPr>
              <p:cNvPr id="54" name="组合 42">
                <a:extLst>
                  <a:ext uri="{FF2B5EF4-FFF2-40B4-BE49-F238E27FC236}">
                    <a16:creationId xmlns:a16="http://schemas.microsoft.com/office/drawing/2014/main" xmlns="" id="{B949C2DD-42D5-431A-8939-DAC9FF584BDA}"/>
                  </a:ext>
                </a:extLst>
              </p:cNvPr>
              <p:cNvGrpSpPr/>
              <p:nvPr/>
            </p:nvGrpSpPr>
            <p:grpSpPr>
              <a:xfrm>
                <a:off x="9569728" y="2539424"/>
                <a:ext cx="2447469" cy="1440670"/>
                <a:chOff x="8964012" y="3831711"/>
                <a:chExt cx="3465267" cy="2039784"/>
              </a:xfrm>
            </p:grpSpPr>
            <p:sp>
              <p:nvSpPr>
                <p:cNvPr id="55" name="Oval 84">
                  <a:extLst>
                    <a:ext uri="{FF2B5EF4-FFF2-40B4-BE49-F238E27FC236}">
                      <a16:creationId xmlns:a16="http://schemas.microsoft.com/office/drawing/2014/main" xmlns="" id="{24F4AA7F-7B7A-4DDE-A82B-B03C210054CC}"/>
                    </a:ext>
                  </a:extLst>
                </p:cNvPr>
                <p:cNvSpPr>
                  <a:spLocks noChangeAspect="1"/>
                </p:cNvSpPr>
                <p:nvPr/>
              </p:nvSpPr>
              <p:spPr>
                <a:xfrm>
                  <a:off x="8964012" y="4560647"/>
                  <a:ext cx="1310849" cy="1310848"/>
                </a:xfrm>
                <a:prstGeom prst="ellipse">
                  <a:avLst/>
                </a:prstGeom>
                <a:solidFill>
                  <a:srgbClr val="F26D64"/>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6" name="文本框 55">
                  <a:extLst>
                    <a:ext uri="{FF2B5EF4-FFF2-40B4-BE49-F238E27FC236}">
                      <a16:creationId xmlns:a16="http://schemas.microsoft.com/office/drawing/2014/main" xmlns="" id="{9C690F6E-E6DE-4CBB-A71D-6B4F3E673DC8}"/>
                    </a:ext>
                  </a:extLst>
                </p:cNvPr>
                <p:cNvSpPr txBox="1"/>
                <p:nvPr/>
              </p:nvSpPr>
              <p:spPr>
                <a:xfrm>
                  <a:off x="10364108" y="3831711"/>
                  <a:ext cx="2065171" cy="1385741"/>
                </a:xfrm>
                <a:prstGeom prst="rect">
                  <a:avLst/>
                </a:prstGeom>
                <a:noFill/>
              </p:spPr>
              <p:txBody>
                <a:bodyPr wrap="square" rtlCol="0">
                  <a:spAutoFit/>
                </a:bodyPr>
                <a:lstStyle/>
                <a:p>
                  <a:pPr algn="ctr">
                    <a:lnSpc>
                      <a:spcPct val="120000"/>
                    </a:lnSpc>
                  </a:pPr>
                  <a:r>
                    <a:rPr lang="zh-CN" altLang="en-US" sz="2400" b="1" dirty="0" smtClean="0">
                      <a:solidFill>
                        <a:srgbClr val="F26D64"/>
                      </a:solidFill>
                      <a:cs typeface="+mn-ea"/>
                      <a:sym typeface="+mn-lt"/>
                    </a:rPr>
                    <a:t>国有资本经营支出</a:t>
                  </a:r>
                  <a:endParaRPr lang="zh-CN" altLang="en-US" sz="2400" b="1" dirty="0">
                    <a:solidFill>
                      <a:srgbClr val="F26D64"/>
                    </a:solidFill>
                    <a:cs typeface="+mn-ea"/>
                    <a:sym typeface="+mn-lt"/>
                  </a:endParaRPr>
                </a:p>
              </p:txBody>
            </p:sp>
          </p:grpSp>
          <p:grpSp>
            <p:nvGrpSpPr>
              <p:cNvPr id="57" name="组合 39">
                <a:extLst>
                  <a:ext uri="{FF2B5EF4-FFF2-40B4-BE49-F238E27FC236}">
                    <a16:creationId xmlns:a16="http://schemas.microsoft.com/office/drawing/2014/main" xmlns="" id="{C007D64F-2AF2-4DE8-A996-04F1BEF6627C}"/>
                  </a:ext>
                </a:extLst>
              </p:cNvPr>
              <p:cNvGrpSpPr/>
              <p:nvPr/>
            </p:nvGrpSpPr>
            <p:grpSpPr>
              <a:xfrm>
                <a:off x="5559091" y="2539424"/>
                <a:ext cx="2379229" cy="1440671"/>
                <a:chOff x="2730779" y="3127125"/>
                <a:chExt cx="3368649" cy="2039785"/>
              </a:xfrm>
            </p:grpSpPr>
            <p:sp>
              <p:nvSpPr>
                <p:cNvPr id="58" name="Oval 83">
                  <a:extLst>
                    <a:ext uri="{FF2B5EF4-FFF2-40B4-BE49-F238E27FC236}">
                      <a16:creationId xmlns:a16="http://schemas.microsoft.com/office/drawing/2014/main" xmlns="" id="{A4226808-4554-414B-8B4A-BA419B4307EA}"/>
                    </a:ext>
                  </a:extLst>
                </p:cNvPr>
                <p:cNvSpPr>
                  <a:spLocks noChangeAspect="1"/>
                </p:cNvSpPr>
                <p:nvPr/>
              </p:nvSpPr>
              <p:spPr>
                <a:xfrm>
                  <a:off x="4788579" y="3856062"/>
                  <a:ext cx="1310849" cy="1310848"/>
                </a:xfrm>
                <a:prstGeom prst="ellipse">
                  <a:avLst/>
                </a:prstGeom>
                <a:solidFill>
                  <a:srgbClr val="F8841D"/>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9" name="文本框 58">
                  <a:extLst>
                    <a:ext uri="{FF2B5EF4-FFF2-40B4-BE49-F238E27FC236}">
                      <a16:creationId xmlns:a16="http://schemas.microsoft.com/office/drawing/2014/main" xmlns="" id="{A8CD6E94-4D3F-4FC0-B3A2-20661C7EA72E}"/>
                    </a:ext>
                  </a:extLst>
                </p:cNvPr>
                <p:cNvSpPr txBox="1"/>
                <p:nvPr/>
              </p:nvSpPr>
              <p:spPr>
                <a:xfrm>
                  <a:off x="2730779" y="3127125"/>
                  <a:ext cx="2057800" cy="1385741"/>
                </a:xfrm>
                <a:prstGeom prst="rect">
                  <a:avLst/>
                </a:prstGeom>
                <a:noFill/>
              </p:spPr>
              <p:txBody>
                <a:bodyPr wrap="square" rtlCol="0">
                  <a:spAutoFit/>
                </a:bodyPr>
                <a:lstStyle/>
                <a:p>
                  <a:pPr algn="ctr">
                    <a:lnSpc>
                      <a:spcPct val="120000"/>
                    </a:lnSpc>
                  </a:pPr>
                  <a:r>
                    <a:rPr lang="zh-CN" altLang="en-US" sz="2400" b="1" dirty="0" smtClean="0">
                      <a:solidFill>
                        <a:srgbClr val="F8841D"/>
                      </a:solidFill>
                      <a:cs typeface="+mn-ea"/>
                      <a:sym typeface="+mn-lt"/>
                    </a:rPr>
                    <a:t>政府性</a:t>
                  </a:r>
                  <a:endParaRPr lang="en-US" altLang="zh-CN" sz="2400" b="1" dirty="0" smtClean="0">
                    <a:solidFill>
                      <a:srgbClr val="F8841D"/>
                    </a:solidFill>
                    <a:cs typeface="+mn-ea"/>
                    <a:sym typeface="+mn-lt"/>
                  </a:endParaRPr>
                </a:p>
                <a:p>
                  <a:pPr algn="ctr">
                    <a:lnSpc>
                      <a:spcPct val="120000"/>
                    </a:lnSpc>
                  </a:pPr>
                  <a:r>
                    <a:rPr lang="zh-CN" altLang="en-US" sz="2400" b="1" dirty="0" smtClean="0">
                      <a:solidFill>
                        <a:srgbClr val="F8841D"/>
                      </a:solidFill>
                      <a:cs typeface="+mn-ea"/>
                      <a:sym typeface="+mn-lt"/>
                    </a:rPr>
                    <a:t>基金支出</a:t>
                  </a:r>
                  <a:endParaRPr lang="zh-CN" altLang="en-US" sz="2400" b="1" dirty="0">
                    <a:solidFill>
                      <a:srgbClr val="F8841D"/>
                    </a:solidFill>
                    <a:cs typeface="+mn-ea"/>
                    <a:sym typeface="+mn-lt"/>
                  </a:endParaRPr>
                </a:p>
              </p:txBody>
            </p:sp>
          </p:grpSp>
          <p:grpSp>
            <p:nvGrpSpPr>
              <p:cNvPr id="67" name="组合 43">
                <a:extLst>
                  <a:ext uri="{FF2B5EF4-FFF2-40B4-BE49-F238E27FC236}">
                    <a16:creationId xmlns:a16="http://schemas.microsoft.com/office/drawing/2014/main" xmlns="" id="{6D7E2DE9-1552-40EB-ADF0-14E8BF69CF4C}"/>
                  </a:ext>
                </a:extLst>
              </p:cNvPr>
              <p:cNvGrpSpPr/>
              <p:nvPr/>
            </p:nvGrpSpPr>
            <p:grpSpPr>
              <a:xfrm>
                <a:off x="6864623" y="3739624"/>
                <a:ext cx="3873953" cy="3864426"/>
                <a:chOff x="2600201" y="4239742"/>
                <a:chExt cx="8882544" cy="8860700"/>
              </a:xfrm>
            </p:grpSpPr>
            <p:grpSp>
              <p:nvGrpSpPr>
                <p:cNvPr id="68" name="Group 87">
                  <a:extLst>
                    <a:ext uri="{FF2B5EF4-FFF2-40B4-BE49-F238E27FC236}">
                      <a16:creationId xmlns:a16="http://schemas.microsoft.com/office/drawing/2014/main" xmlns="" id="{222EF985-C8BC-4AB4-BB4D-CD0F353CF12D}"/>
                    </a:ext>
                  </a:extLst>
                </p:cNvPr>
                <p:cNvGrpSpPr/>
                <p:nvPr/>
              </p:nvGrpSpPr>
              <p:grpSpPr>
                <a:xfrm>
                  <a:off x="2600201" y="4239742"/>
                  <a:ext cx="8882544" cy="8860700"/>
                  <a:chOff x="2957378" y="2341368"/>
                  <a:chExt cx="3221324" cy="3213402"/>
                </a:xfrm>
                <a:solidFill>
                  <a:schemeClr val="tx1">
                    <a:lumMod val="85000"/>
                  </a:schemeClr>
                </a:solidFill>
              </p:grpSpPr>
              <p:sp>
                <p:nvSpPr>
                  <p:cNvPr id="70" name="Block Arc 61">
                    <a:extLst>
                      <a:ext uri="{FF2B5EF4-FFF2-40B4-BE49-F238E27FC236}">
                        <a16:creationId xmlns:a16="http://schemas.microsoft.com/office/drawing/2014/main" xmlns="" id="{D8DC5608-8BC7-4D15-8ED9-2560BCC97254}"/>
                      </a:ext>
                    </a:extLst>
                  </p:cNvPr>
                  <p:cNvSpPr/>
                  <p:nvPr/>
                </p:nvSpPr>
                <p:spPr>
                  <a:xfrm>
                    <a:off x="2965298" y="2341368"/>
                    <a:ext cx="3213404" cy="3213402"/>
                  </a:xfrm>
                  <a:prstGeom prst="blockArc">
                    <a:avLst>
                      <a:gd name="adj1" fmla="val 10800000"/>
                      <a:gd name="adj2" fmla="val 16200004"/>
                      <a:gd name="adj3" fmla="val 2113"/>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a:cs typeface="+mn-ea"/>
                      <a:sym typeface="+mn-lt"/>
                    </a:endParaRPr>
                  </a:p>
                </p:txBody>
              </p:sp>
              <p:sp>
                <p:nvSpPr>
                  <p:cNvPr id="71" name="Block Arc 65">
                    <a:extLst>
                      <a:ext uri="{FF2B5EF4-FFF2-40B4-BE49-F238E27FC236}">
                        <a16:creationId xmlns:a16="http://schemas.microsoft.com/office/drawing/2014/main" xmlns="" id="{9CFD11A4-7DDC-4A1B-B056-FFA10C7394D6}"/>
                      </a:ext>
                    </a:extLst>
                  </p:cNvPr>
                  <p:cNvSpPr/>
                  <p:nvPr/>
                </p:nvSpPr>
                <p:spPr>
                  <a:xfrm>
                    <a:off x="2957378" y="2341368"/>
                    <a:ext cx="3213404" cy="3213402"/>
                  </a:xfrm>
                  <a:prstGeom prst="blockArc">
                    <a:avLst>
                      <a:gd name="adj1" fmla="val 16200000"/>
                      <a:gd name="adj2" fmla="val 21589317"/>
                      <a:gd name="adj3" fmla="val 2281"/>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dirty="0">
                      <a:cs typeface="+mn-ea"/>
                      <a:sym typeface="+mn-lt"/>
                    </a:endParaRPr>
                  </a:p>
                </p:txBody>
              </p:sp>
            </p:grpSp>
            <p:sp>
              <p:nvSpPr>
                <p:cNvPr id="69" name="任意多边形 23">
                  <a:extLst>
                    <a:ext uri="{FF2B5EF4-FFF2-40B4-BE49-F238E27FC236}">
                      <a16:creationId xmlns:a16="http://schemas.microsoft.com/office/drawing/2014/main" xmlns="" id="{E084975E-4D98-4F72-BA24-D1219DEC6997}"/>
                    </a:ext>
                  </a:extLst>
                </p:cNvPr>
                <p:cNvSpPr/>
                <p:nvPr/>
              </p:nvSpPr>
              <p:spPr>
                <a:xfrm>
                  <a:off x="4101714" y="5570480"/>
                  <a:ext cx="5857680" cy="2931012"/>
                </a:xfrm>
                <a:custGeom>
                  <a:avLst/>
                  <a:gdLst>
                    <a:gd name="connsiteX0" fmla="*/ 1416222 w 2832444"/>
                    <a:gd name="connsiteY0" fmla="*/ 0 h 1417272"/>
                    <a:gd name="connsiteX1" fmla="*/ 2832444 w 2832444"/>
                    <a:gd name="connsiteY1" fmla="*/ 1417272 h 1417272"/>
                    <a:gd name="connsiteX2" fmla="*/ 1416222 w 2832444"/>
                    <a:gd name="connsiteY2" fmla="*/ 1417272 h 1417272"/>
                    <a:gd name="connsiteX3" fmla="*/ 0 w 2832444"/>
                    <a:gd name="connsiteY3" fmla="*/ 1417272 h 1417272"/>
                    <a:gd name="connsiteX4" fmla="*/ 1416222 w 2832444"/>
                    <a:gd name="connsiteY4" fmla="*/ 0 h 141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444" h="1417272">
                      <a:moveTo>
                        <a:pt x="1416222" y="0"/>
                      </a:moveTo>
                      <a:cubicBezTo>
                        <a:pt x="2198408" y="0"/>
                        <a:pt x="2832444" y="634507"/>
                        <a:pt x="2832444" y="1417272"/>
                      </a:cubicBezTo>
                      <a:lnTo>
                        <a:pt x="1416222" y="1417272"/>
                      </a:lnTo>
                      <a:lnTo>
                        <a:pt x="0" y="1417272"/>
                      </a:lnTo>
                      <a:cubicBezTo>
                        <a:pt x="0" y="634507"/>
                        <a:pt x="634038" y="0"/>
                        <a:pt x="1416222" y="0"/>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zh-CN" altLang="en-US" sz="2400" b="1" dirty="0" smtClean="0">
                      <a:solidFill>
                        <a:schemeClr val="bg1"/>
                      </a:solidFill>
                      <a:latin typeface="+mn-lt"/>
                      <a:ea typeface="+mn-ea"/>
                      <a:cs typeface="+mn-ea"/>
                      <a:sym typeface="+mn-lt"/>
                    </a:rPr>
                    <a:t>中国的财政</a:t>
                  </a:r>
                  <a:endParaRPr lang="en-US" altLang="zh-CN" sz="2400" b="1" dirty="0" smtClean="0">
                    <a:solidFill>
                      <a:schemeClr val="bg1"/>
                    </a:solidFill>
                    <a:latin typeface="+mn-lt"/>
                    <a:ea typeface="+mn-ea"/>
                    <a:cs typeface="+mn-ea"/>
                    <a:sym typeface="+mn-lt"/>
                  </a:endParaRPr>
                </a:p>
                <a:p>
                  <a:pPr algn="ctr"/>
                  <a:r>
                    <a:rPr lang="zh-CN" altLang="en-US" sz="2400" b="1" dirty="0" smtClean="0">
                      <a:solidFill>
                        <a:schemeClr val="bg1"/>
                      </a:solidFill>
                      <a:cs typeface="+mn-ea"/>
                      <a:sym typeface="+mn-lt"/>
                    </a:rPr>
                    <a:t>支出</a:t>
                  </a:r>
                  <a:r>
                    <a:rPr lang="zh-CN" altLang="en-US" sz="2400" b="1" dirty="0" smtClean="0">
                      <a:solidFill>
                        <a:schemeClr val="bg1"/>
                      </a:solidFill>
                      <a:latin typeface="+mn-lt"/>
                      <a:ea typeface="+mn-ea"/>
                      <a:cs typeface="+mn-ea"/>
                      <a:sym typeface="+mn-lt"/>
                    </a:rPr>
                    <a:t>统计</a:t>
                  </a:r>
                  <a:endParaRPr lang="zh-CN" altLang="en-US" sz="2400" b="1" dirty="0">
                    <a:solidFill>
                      <a:schemeClr val="bg1"/>
                    </a:solidFill>
                    <a:latin typeface="+mn-lt"/>
                    <a:ea typeface="+mn-ea"/>
                    <a:cs typeface="+mn-ea"/>
                    <a:sym typeface="+mn-lt"/>
                  </a:endParaRPr>
                </a:p>
              </p:txBody>
            </p:sp>
          </p:grpSp>
        </p:grpSp>
        <p:sp>
          <p:nvSpPr>
            <p:cNvPr id="43" name="Oval 85">
              <a:extLst>
                <a:ext uri="{FF2B5EF4-FFF2-40B4-BE49-F238E27FC236}">
                  <a16:creationId xmlns:a16="http://schemas.microsoft.com/office/drawing/2014/main" xmlns="" id="{CF7A416B-94F4-6446-83B1-1816FBA8184D}"/>
                </a:ext>
              </a:extLst>
            </p:cNvPr>
            <p:cNvSpPr>
              <a:spLocks noChangeAspect="1"/>
            </p:cNvSpPr>
            <p:nvPr/>
          </p:nvSpPr>
          <p:spPr>
            <a:xfrm>
              <a:off x="7806991" y="4728797"/>
              <a:ext cx="933421" cy="925833"/>
            </a:xfrm>
            <a:prstGeom prst="ellipse">
              <a:avLst/>
            </a:prstGeom>
            <a:solidFill>
              <a:srgbClr val="7A3C3C"/>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44" name="文本框 43">
              <a:extLst>
                <a:ext uri="{FF2B5EF4-FFF2-40B4-BE49-F238E27FC236}">
                  <a16:creationId xmlns:a16="http://schemas.microsoft.com/office/drawing/2014/main" xmlns="" id="{0670C0E6-1317-BE45-A790-D98F17A05964}"/>
                </a:ext>
              </a:extLst>
            </p:cNvPr>
            <p:cNvSpPr txBox="1"/>
            <p:nvPr/>
          </p:nvSpPr>
          <p:spPr>
            <a:xfrm>
              <a:off x="8740412" y="4689329"/>
              <a:ext cx="1819985" cy="978729"/>
            </a:xfrm>
            <a:prstGeom prst="rect">
              <a:avLst/>
            </a:prstGeom>
            <a:noFill/>
          </p:spPr>
          <p:txBody>
            <a:bodyPr wrap="square" rtlCol="0">
              <a:spAutoFit/>
            </a:bodyPr>
            <a:lstStyle/>
            <a:p>
              <a:pPr algn="ctr">
                <a:lnSpc>
                  <a:spcPct val="120000"/>
                </a:lnSpc>
              </a:pPr>
              <a:r>
                <a:rPr lang="zh-CN" altLang="en-US" sz="2400" b="1" dirty="0" smtClean="0">
                  <a:solidFill>
                    <a:srgbClr val="7A3C3C"/>
                  </a:solidFill>
                  <a:cs typeface="+mn-ea"/>
                  <a:sym typeface="+mn-lt"/>
                </a:rPr>
                <a:t>社会保险</a:t>
              </a:r>
              <a:endParaRPr lang="en-US" altLang="zh-CN" sz="2400" b="1" dirty="0" smtClean="0">
                <a:solidFill>
                  <a:srgbClr val="7A3C3C"/>
                </a:solidFill>
                <a:cs typeface="+mn-ea"/>
                <a:sym typeface="+mn-lt"/>
              </a:endParaRPr>
            </a:p>
            <a:p>
              <a:pPr algn="ctr">
                <a:lnSpc>
                  <a:spcPct val="120000"/>
                </a:lnSpc>
              </a:pPr>
              <a:r>
                <a:rPr lang="zh-CN" altLang="en-US" sz="2400" b="1" dirty="0" smtClean="0">
                  <a:solidFill>
                    <a:srgbClr val="7A3C3C"/>
                  </a:solidFill>
                  <a:cs typeface="+mn-ea"/>
                  <a:sym typeface="+mn-lt"/>
                </a:rPr>
                <a:t>基金支出</a:t>
              </a:r>
              <a:endParaRPr lang="en-US" altLang="zh-CN" sz="2400" b="1" dirty="0">
                <a:solidFill>
                  <a:srgbClr val="7A3C3C"/>
                </a:solidFill>
                <a:cs typeface="+mn-ea"/>
                <a:sym typeface="+mn-lt"/>
              </a:endParaRPr>
            </a:p>
          </p:txBody>
        </p:sp>
      </p:grpSp>
      <p:sp>
        <p:nvSpPr>
          <p:cNvPr id="23" name="矩形 22">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7467572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35</a:t>
            </a:fld>
            <a:endParaRPr lang="zh-CN" altLang="en-US" dirty="0"/>
          </a:p>
        </p:txBody>
      </p:sp>
      <p:sp>
        <p:nvSpPr>
          <p:cNvPr id="17" name="对角圆角矩形 10">
            <a:extLst>
              <a:ext uri="{FF2B5EF4-FFF2-40B4-BE49-F238E27FC236}">
                <a16:creationId xmlns:a16="http://schemas.microsoft.com/office/drawing/2014/main" xmlns="" id="{0BF2ED7A-E552-4361-8952-AA55BB4F5BE6}"/>
              </a:ext>
            </a:extLst>
          </p:cNvPr>
          <p:cNvSpPr/>
          <p:nvPr/>
        </p:nvSpPr>
        <p:spPr>
          <a:xfrm>
            <a:off x="515938" y="1300224"/>
            <a:ext cx="4551362"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财政支出占</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比重</a:t>
            </a:r>
          </a:p>
        </p:txBody>
      </p:sp>
      <p:graphicFrame>
        <p:nvGraphicFramePr>
          <p:cNvPr id="3" name="对象 2"/>
          <p:cNvGraphicFramePr>
            <a:graphicFrameLocks noChangeAspect="1"/>
          </p:cNvGraphicFramePr>
          <p:nvPr>
            <p:extLst>
              <p:ext uri="{D42A27DB-BD31-4B8C-83A1-F6EECF244321}">
                <p14:modId xmlns:p14="http://schemas.microsoft.com/office/powerpoint/2010/main" val="4181731418"/>
              </p:ext>
            </p:extLst>
          </p:nvPr>
        </p:nvGraphicFramePr>
        <p:xfrm>
          <a:off x="2338388" y="3924300"/>
          <a:ext cx="7194550" cy="1092200"/>
        </p:xfrm>
        <a:graphic>
          <a:graphicData uri="http://schemas.openxmlformats.org/presentationml/2006/ole">
            <mc:AlternateContent xmlns:mc="http://schemas.openxmlformats.org/markup-compatibility/2006">
              <mc:Choice xmlns:v="urn:schemas-microsoft-com:vml" Requires="v">
                <p:oleObj spid="_x0000_s10252" r:id="rId3" imgW="2452164" imgH="368460" progId="Equation.DSMT4">
                  <p:embed/>
                </p:oleObj>
              </mc:Choice>
              <mc:Fallback>
                <p:oleObj r:id="rId3" imgW="2452164" imgH="3684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388" y="3924300"/>
                        <a:ext cx="7194550" cy="10922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3676535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36</a:t>
            </a:fld>
            <a:endParaRPr lang="zh-CN" altLang="en-US" dirty="0"/>
          </a:p>
        </p:txBody>
      </p:sp>
      <p:sp>
        <p:nvSpPr>
          <p:cNvPr id="17" name="对角圆角矩形 10">
            <a:extLst>
              <a:ext uri="{FF2B5EF4-FFF2-40B4-BE49-F238E27FC236}">
                <a16:creationId xmlns:a16="http://schemas.microsoft.com/office/drawing/2014/main" xmlns="" id="{0BF2ED7A-E552-4361-8952-AA55BB4F5BE6}"/>
              </a:ext>
            </a:extLst>
          </p:cNvPr>
          <p:cNvSpPr/>
          <p:nvPr/>
        </p:nvSpPr>
        <p:spPr>
          <a:xfrm>
            <a:off x="515938" y="1300224"/>
            <a:ext cx="6253162"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财政支出的</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弹性系数和边际倾向</a:t>
            </a:r>
          </a:p>
        </p:txBody>
      </p:sp>
      <p:graphicFrame>
        <p:nvGraphicFramePr>
          <p:cNvPr id="5" name="对象 4"/>
          <p:cNvGraphicFramePr>
            <a:graphicFrameLocks noChangeAspect="1"/>
          </p:cNvGraphicFramePr>
          <p:nvPr>
            <p:extLst>
              <p:ext uri="{D42A27DB-BD31-4B8C-83A1-F6EECF244321}">
                <p14:modId xmlns:p14="http://schemas.microsoft.com/office/powerpoint/2010/main" val="922382032"/>
              </p:ext>
            </p:extLst>
          </p:nvPr>
        </p:nvGraphicFramePr>
        <p:xfrm>
          <a:off x="3114675" y="2806700"/>
          <a:ext cx="5975350" cy="1000125"/>
        </p:xfrm>
        <a:graphic>
          <a:graphicData uri="http://schemas.openxmlformats.org/presentationml/2006/ole">
            <mc:AlternateContent xmlns:mc="http://schemas.openxmlformats.org/markup-compatibility/2006">
              <mc:Choice xmlns:v="urn:schemas-microsoft-com:vml" Requires="v">
                <p:oleObj spid="_x0000_s11284" r:id="rId3" imgW="2274287" imgH="381165" progId="Equation.DSMT4">
                  <p:embed/>
                </p:oleObj>
              </mc:Choice>
              <mc:Fallback>
                <p:oleObj r:id="rId3" imgW="2274287" imgH="38116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4675" y="2806700"/>
                        <a:ext cx="5975350" cy="10001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0754992"/>
              </p:ext>
            </p:extLst>
          </p:nvPr>
        </p:nvGraphicFramePr>
        <p:xfrm>
          <a:off x="3016250" y="4251325"/>
          <a:ext cx="6100763" cy="1000125"/>
        </p:xfrm>
        <a:graphic>
          <a:graphicData uri="http://schemas.openxmlformats.org/presentationml/2006/ole">
            <mc:AlternateContent xmlns:mc="http://schemas.openxmlformats.org/markup-compatibility/2006">
              <mc:Choice xmlns:v="urn:schemas-microsoft-com:vml" Requires="v">
                <p:oleObj spid="_x0000_s11285" r:id="rId5" imgW="2325109" imgH="381165" progId="Equation.DSMT4">
                  <p:embed/>
                </p:oleObj>
              </mc:Choice>
              <mc:Fallback>
                <p:oleObj r:id="rId5" imgW="2325109" imgH="381165"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250" y="4251325"/>
                        <a:ext cx="6100763" cy="10001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8217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37</a:t>
            </a:fld>
            <a:endParaRPr lang="zh-CN" altLang="en-US" dirty="0"/>
          </a:p>
        </p:txBody>
      </p:sp>
      <p:sp>
        <p:nvSpPr>
          <p:cNvPr id="18" name="对角圆角矩形 10">
            <a:extLst>
              <a:ext uri="{FF2B5EF4-FFF2-40B4-BE49-F238E27FC236}">
                <a16:creationId xmlns:a16="http://schemas.microsoft.com/office/drawing/2014/main" xmlns="" id="{347A1711-A3EC-47E2-9FCB-812AB9F2297C}"/>
              </a:ext>
            </a:extLst>
          </p:cNvPr>
          <p:cNvSpPr/>
          <p:nvPr/>
        </p:nvSpPr>
        <p:spPr>
          <a:xfrm>
            <a:off x="515935" y="1065643"/>
            <a:ext cx="6456365"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（三）中央与地方财政收支平衡统计</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11" name="Group 3"/>
          <p:cNvGraphicFramePr>
            <a:graphicFrameLocks/>
          </p:cNvGraphicFramePr>
          <p:nvPr>
            <p:extLst>
              <p:ext uri="{D42A27DB-BD31-4B8C-83A1-F6EECF244321}">
                <p14:modId xmlns:p14="http://schemas.microsoft.com/office/powerpoint/2010/main" val="1055578188"/>
              </p:ext>
            </p:extLst>
          </p:nvPr>
        </p:nvGraphicFramePr>
        <p:xfrm>
          <a:off x="1635125" y="1918993"/>
          <a:ext cx="8540750" cy="4633913"/>
        </p:xfrm>
        <a:graphic>
          <a:graphicData uri="http://schemas.openxmlformats.org/drawingml/2006/table">
            <a:tbl>
              <a:tblPr/>
              <a:tblGrid>
                <a:gridCol w="4270375"/>
                <a:gridCol w="4270375"/>
              </a:tblGrid>
              <a:tr h="1219200">
                <a:tc>
                  <a:txBody>
                    <a:bodyPr/>
                    <a:lstStyle/>
                    <a:p>
                      <a:pPr marL="0" marR="0" lvl="0" indent="0" algn="just"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1400" b="1" i="0" u="none" strike="noStrike" cap="none" normalizeH="0" baseline="0" dirty="0" smtClean="0">
                          <a:ln>
                            <a:noFill/>
                          </a:ln>
                          <a:solidFill>
                            <a:srgbClr val="002060"/>
                          </a:solidFill>
                          <a:effectLst/>
                          <a:latin typeface="楷体_GB2312" pitchFamily="49" charset="-122"/>
                          <a:ea typeface="楷体_GB2312" pitchFamily="49" charset="-122"/>
                        </a:rPr>
                        <a:t>中央固定收入</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1400" b="1" i="0" u="none" strike="noStrike" cap="none" normalizeH="0" baseline="0" dirty="0" smtClean="0">
                          <a:ln>
                            <a:noFill/>
                          </a:ln>
                          <a:solidFill>
                            <a:srgbClr val="002060"/>
                          </a:solidFill>
                          <a:effectLst/>
                          <a:latin typeface="楷体_GB2312" pitchFamily="49" charset="-122"/>
                          <a:ea typeface="楷体_GB2312" pitchFamily="49" charset="-122"/>
                        </a:rPr>
                        <a:t>关税，海关代征消费税和增值税，消费税，铁道部门、各银行总行、各保险公司总公司等集中交纳的收入（包括营业税、利润和城市维护建设税），未纳入共享范围的中央企业所得税、中央企业上交的利润等。</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1463675">
                <a:tc>
                  <a:txBody>
                    <a:bodyPr/>
                    <a:lstStyle/>
                    <a:p>
                      <a:pPr marL="0" marR="0" lvl="0" indent="0" algn="just"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1400" b="1" i="0" u="none" strike="noStrike" cap="none" normalizeH="0" baseline="0" dirty="0" smtClean="0">
                          <a:ln>
                            <a:noFill/>
                          </a:ln>
                          <a:solidFill>
                            <a:srgbClr val="002060"/>
                          </a:solidFill>
                          <a:effectLst/>
                          <a:latin typeface="楷体_GB2312" pitchFamily="49" charset="-122"/>
                          <a:ea typeface="楷体_GB2312" pitchFamily="49" charset="-122"/>
                        </a:rPr>
                        <a:t>中央与地方共享收入</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D3FF"/>
                    </a:solid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altLang="en-US" sz="1400" b="1" i="0" u="none" strike="noStrike" cap="none" normalizeH="0" baseline="0" dirty="0" smtClean="0">
                          <a:ln>
                            <a:noFill/>
                          </a:ln>
                          <a:solidFill>
                            <a:srgbClr val="002060"/>
                          </a:solidFill>
                          <a:effectLst/>
                          <a:latin typeface="楷体_GB2312" pitchFamily="49" charset="-122"/>
                          <a:ea typeface="楷体_GB2312" pitchFamily="49" charset="-122"/>
                        </a:rPr>
                        <a:t>增值税中央分享</a:t>
                      </a:r>
                      <a:r>
                        <a:rPr kumimoji="0" lang="en-US" sz="1400" b="1" i="0" u="none" strike="noStrike" cap="none" normalizeH="0" baseline="0" dirty="0" smtClean="0">
                          <a:ln>
                            <a:noFill/>
                          </a:ln>
                          <a:solidFill>
                            <a:srgbClr val="002060"/>
                          </a:solidFill>
                          <a:effectLst/>
                          <a:latin typeface="楷体_GB2312" pitchFamily="49" charset="-122"/>
                          <a:ea typeface="楷体_GB2312" pitchFamily="49" charset="-122"/>
                        </a:rPr>
                        <a:t>75%</a:t>
                      </a:r>
                      <a:r>
                        <a:rPr kumimoji="0" lang="zh-CN" altLang="en-US" sz="1400" b="1" i="0" u="none" strike="noStrike" cap="none" normalizeH="0" baseline="0" dirty="0" smtClean="0">
                          <a:ln>
                            <a:noFill/>
                          </a:ln>
                          <a:solidFill>
                            <a:srgbClr val="002060"/>
                          </a:solidFill>
                          <a:effectLst/>
                          <a:latin typeface="楷体_GB2312" pitchFamily="49" charset="-122"/>
                          <a:ea typeface="楷体_GB2312" pitchFamily="49" charset="-122"/>
                        </a:rPr>
                        <a:t>，地方分享</a:t>
                      </a:r>
                      <a:r>
                        <a:rPr kumimoji="0" lang="en-US" sz="1400" b="1" i="0" u="none" strike="noStrike" cap="none" normalizeH="0" baseline="0" dirty="0" smtClean="0">
                          <a:ln>
                            <a:noFill/>
                          </a:ln>
                          <a:solidFill>
                            <a:srgbClr val="002060"/>
                          </a:solidFill>
                          <a:effectLst/>
                          <a:latin typeface="楷体_GB2312" pitchFamily="49" charset="-122"/>
                          <a:ea typeface="楷体_GB2312" pitchFamily="49" charset="-122"/>
                        </a:rPr>
                        <a:t>25%</a:t>
                      </a:r>
                      <a:r>
                        <a:rPr kumimoji="0" lang="zh-CN" altLang="en-US" sz="1400" b="1" i="0" u="none" strike="noStrike" cap="none" normalizeH="0" baseline="0" dirty="0" smtClean="0">
                          <a:ln>
                            <a:noFill/>
                          </a:ln>
                          <a:solidFill>
                            <a:srgbClr val="002060"/>
                          </a:solidFill>
                          <a:effectLst/>
                          <a:latin typeface="楷体_GB2312" pitchFamily="49" charset="-122"/>
                          <a:ea typeface="楷体_GB2312" pitchFamily="49" charset="-122"/>
                        </a:rPr>
                        <a:t>；纳入共享范围的企业所得税和个人所得税中央分享</a:t>
                      </a:r>
                      <a:r>
                        <a:rPr kumimoji="0" lang="en-US" sz="1400" b="1" i="0" u="none" strike="noStrike" cap="none" normalizeH="0" baseline="0" dirty="0" smtClean="0">
                          <a:ln>
                            <a:noFill/>
                          </a:ln>
                          <a:solidFill>
                            <a:srgbClr val="002060"/>
                          </a:solidFill>
                          <a:effectLst/>
                          <a:latin typeface="楷体_GB2312" pitchFamily="49" charset="-122"/>
                          <a:ea typeface="楷体_GB2312" pitchFamily="49" charset="-122"/>
                        </a:rPr>
                        <a:t>60%</a:t>
                      </a:r>
                      <a:r>
                        <a:rPr kumimoji="0" lang="zh-CN" altLang="en-US" sz="1400" b="1" i="0" u="none" strike="noStrike" cap="none" normalizeH="0" baseline="0" dirty="0" smtClean="0">
                          <a:ln>
                            <a:noFill/>
                          </a:ln>
                          <a:solidFill>
                            <a:srgbClr val="002060"/>
                          </a:solidFill>
                          <a:effectLst/>
                          <a:latin typeface="楷体_GB2312" pitchFamily="49" charset="-122"/>
                          <a:ea typeface="楷体_GB2312" pitchFamily="49" charset="-122"/>
                        </a:rPr>
                        <a:t>，地方分享</a:t>
                      </a:r>
                      <a:r>
                        <a:rPr kumimoji="0" lang="en-US" sz="1400" b="1" i="0" u="none" strike="noStrike" cap="none" normalizeH="0" baseline="0" dirty="0" smtClean="0">
                          <a:ln>
                            <a:noFill/>
                          </a:ln>
                          <a:solidFill>
                            <a:srgbClr val="002060"/>
                          </a:solidFill>
                          <a:effectLst/>
                          <a:latin typeface="楷体_GB2312" pitchFamily="49" charset="-122"/>
                          <a:ea typeface="楷体_GB2312" pitchFamily="49" charset="-122"/>
                        </a:rPr>
                        <a:t>40%</a:t>
                      </a:r>
                      <a:r>
                        <a:rPr kumimoji="0" lang="zh-CN" altLang="en-US" sz="1400" b="1" i="0" u="none" strike="noStrike" cap="none" normalizeH="0" baseline="0" dirty="0" smtClean="0">
                          <a:ln>
                            <a:noFill/>
                          </a:ln>
                          <a:solidFill>
                            <a:srgbClr val="002060"/>
                          </a:solidFill>
                          <a:effectLst/>
                          <a:latin typeface="楷体_GB2312" pitchFamily="49" charset="-122"/>
                          <a:ea typeface="楷体_GB2312" pitchFamily="49" charset="-122"/>
                        </a:rPr>
                        <a:t>；资源税按不同的资源品种划分，海洋石油资源税为中央收入，其余资源税为地方收入；证券交易印花税中央分享</a:t>
                      </a:r>
                      <a:r>
                        <a:rPr kumimoji="0" lang="en-US" sz="1400" b="1" i="0" u="none" strike="noStrike" cap="none" normalizeH="0" baseline="0" dirty="0" smtClean="0">
                          <a:ln>
                            <a:noFill/>
                          </a:ln>
                          <a:solidFill>
                            <a:srgbClr val="002060"/>
                          </a:solidFill>
                          <a:effectLst/>
                          <a:latin typeface="楷体_GB2312" pitchFamily="49" charset="-122"/>
                          <a:ea typeface="楷体_GB2312" pitchFamily="49" charset="-122"/>
                        </a:rPr>
                        <a:t>97%</a:t>
                      </a:r>
                      <a:r>
                        <a:rPr kumimoji="0" lang="zh-CN" altLang="en-US" sz="1400" b="1" i="0" u="none" strike="noStrike" cap="none" normalizeH="0" baseline="0" dirty="0" smtClean="0">
                          <a:ln>
                            <a:noFill/>
                          </a:ln>
                          <a:solidFill>
                            <a:srgbClr val="002060"/>
                          </a:solidFill>
                          <a:effectLst/>
                          <a:latin typeface="楷体_GB2312" pitchFamily="49" charset="-122"/>
                          <a:ea typeface="楷体_GB2312" pitchFamily="49" charset="-122"/>
                        </a:rPr>
                        <a:t>，上海、深圳分享</a:t>
                      </a:r>
                      <a:r>
                        <a:rPr kumimoji="0" lang="en-US" sz="1400" b="1" i="0" u="none" strike="noStrike" cap="none" normalizeH="0" baseline="0" dirty="0" smtClean="0">
                          <a:ln>
                            <a:noFill/>
                          </a:ln>
                          <a:solidFill>
                            <a:srgbClr val="002060"/>
                          </a:solidFill>
                          <a:effectLst/>
                          <a:latin typeface="楷体_GB2312" pitchFamily="49" charset="-122"/>
                          <a:ea typeface="楷体_GB2312" pitchFamily="49" charset="-122"/>
                        </a:rPr>
                        <a:t>3%</a:t>
                      </a:r>
                      <a:r>
                        <a:rPr kumimoji="0" lang="zh-CN" altLang="en-US" sz="1400" b="1" i="0" u="none" strike="noStrike" cap="none" normalizeH="0" baseline="0" dirty="0" smtClean="0">
                          <a:ln>
                            <a:noFill/>
                          </a:ln>
                          <a:solidFill>
                            <a:srgbClr val="002060"/>
                          </a:solidFill>
                          <a:effectLst/>
                          <a:latin typeface="楷体_GB2312" pitchFamily="49" charset="-122"/>
                          <a:ea typeface="楷体_GB2312" pitchFamily="49" charset="-122"/>
                        </a:rPr>
                        <a:t>。</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D3FF"/>
                    </a:solidFill>
                  </a:tcPr>
                </a:tc>
              </a:tr>
              <a:tr h="1951038">
                <a:tc>
                  <a:txBody>
                    <a:bodyPr/>
                    <a:lstStyle/>
                    <a:p>
                      <a:pPr marL="0" marR="0" lvl="0" indent="0" algn="just"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1400" b="1" i="0" u="none" strike="noStrike" cap="none" normalizeH="0" baseline="0" smtClean="0">
                          <a:ln>
                            <a:noFill/>
                          </a:ln>
                          <a:solidFill>
                            <a:srgbClr val="3C00B3"/>
                          </a:solidFill>
                          <a:effectLst/>
                          <a:latin typeface="楷体_GB2312" pitchFamily="49" charset="-122"/>
                          <a:ea typeface="楷体_GB2312" pitchFamily="49" charset="-122"/>
                        </a:rPr>
                        <a:t>地方固定收入</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EAFF"/>
                    </a:solid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 typeface="Arial" pitchFamily="34" charset="0"/>
                        <a:buNone/>
                        <a:tabLst/>
                      </a:pPr>
                      <a:r>
                        <a:rPr kumimoji="0" lang="zh-CN" sz="1400" b="1" i="0" u="none" strike="noStrike" cap="none" normalizeH="0" baseline="0" dirty="0" smtClean="0">
                          <a:ln>
                            <a:noFill/>
                          </a:ln>
                          <a:solidFill>
                            <a:srgbClr val="3C00B3"/>
                          </a:solidFill>
                          <a:effectLst/>
                          <a:latin typeface="楷体_GB2312" pitchFamily="49" charset="-122"/>
                          <a:ea typeface="楷体_GB2312" pitchFamily="49" charset="-122"/>
                        </a:rPr>
                        <a:t>营业税（不含铁道部门、各银行总行、各保险公司总公司集中交纳的营业税），地方企业上交利润，城镇土地使用税，城市维护建设税（不含铁道部门、各银行总行、各保险公司总公司集中交纳的部分），房产税，车船使用税，印花税（不含证券交易印花税），耕地占用税，契税，烟叶税，土地增值税，国有土地有偿使用收入等。</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EAFF"/>
                    </a:solidFill>
                  </a:tcPr>
                </a:tc>
              </a:tr>
            </a:tbl>
          </a:graphicData>
        </a:graphic>
      </p:graphicFrame>
      <p:sp>
        <p:nvSpPr>
          <p:cNvPr id="12" name="矩形 11">
            <a:extLst>
              <a:ext uri="{FF2B5EF4-FFF2-40B4-BE49-F238E27FC236}">
                <a16:creationId xmlns:a16="http://schemas.microsoft.com/office/drawing/2014/main" xmlns="" id="{7F7F7CB3-4538-4130-AACC-11593E6232BB}"/>
              </a:ext>
            </a:extLst>
          </p:cNvPr>
          <p:cNvSpPr/>
          <p:nvPr/>
        </p:nvSpPr>
        <p:spPr>
          <a:xfrm>
            <a:off x="7077075" y="1124698"/>
            <a:ext cx="3867150" cy="646331"/>
          </a:xfrm>
          <a:prstGeom prst="rect">
            <a:avLst/>
          </a:prstGeom>
        </p:spPr>
        <p:txBody>
          <a:bodyPr wrap="square">
            <a:spAutoFit/>
          </a:bodyPr>
          <a:lstStyle/>
          <a:p>
            <a:pPr algn="just">
              <a:lnSpc>
                <a:spcPct val="150000"/>
              </a:lnSpc>
            </a:pPr>
            <a:r>
              <a:rPr lang="zh-CN" altLang="en-US" sz="2400" b="1" kern="100" dirty="0" smtClean="0">
                <a:latin typeface="微软雅黑" panose="020B0503020204020204" pitchFamily="34" charset="-122"/>
                <a:ea typeface="微软雅黑" panose="020B0503020204020204" pitchFamily="34" charset="-122"/>
                <a:cs typeface="Arial" panose="020B0604020202020204" pitchFamily="34" charset="0"/>
              </a:rPr>
              <a:t>现行中央与地方收入划分</a:t>
            </a:r>
            <a:endParaRPr lang="en-US" altLang="zh-CN" sz="2400" b="1"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9296164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38</a:t>
            </a:fld>
            <a:endParaRPr lang="zh-CN" altLang="en-US" dirty="0"/>
          </a:p>
        </p:txBody>
      </p:sp>
      <p:sp>
        <p:nvSpPr>
          <p:cNvPr id="18" name="对角圆角矩形 10">
            <a:extLst>
              <a:ext uri="{FF2B5EF4-FFF2-40B4-BE49-F238E27FC236}">
                <a16:creationId xmlns:a16="http://schemas.microsoft.com/office/drawing/2014/main" xmlns="" id="{347A1711-A3EC-47E2-9FCB-812AB9F2297C}"/>
              </a:ext>
            </a:extLst>
          </p:cNvPr>
          <p:cNvSpPr/>
          <p:nvPr/>
        </p:nvSpPr>
        <p:spPr>
          <a:xfrm>
            <a:off x="515935" y="1065643"/>
            <a:ext cx="6456365"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（三）中央与地方财政收支平衡统计</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74" y="2257425"/>
            <a:ext cx="1198152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4502110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39</a:t>
            </a:fld>
            <a:endParaRPr lang="zh-CN" altLang="en-US" dirty="0"/>
          </a:p>
        </p:txBody>
      </p:sp>
      <p:sp>
        <p:nvSpPr>
          <p:cNvPr id="3" name="矩形 2">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ext uri="{D42A27DB-BD31-4B8C-83A1-F6EECF244321}">
                <p14:modId xmlns:p14="http://schemas.microsoft.com/office/powerpoint/2010/main" val="248578064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6799736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xmlns=""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a16="http://schemas.microsoft.com/office/drawing/2014/main" xmlns=""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xmlns=""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xmlns="" id="{AE7744D2-F0A6-4388-B36F-0875FA5E87ED}"/>
              </a:ext>
            </a:extLst>
          </p:cNvPr>
          <p:cNvGrpSpPr/>
          <p:nvPr/>
        </p:nvGrpSpPr>
        <p:grpSpPr>
          <a:xfrm>
            <a:off x="4184040" y="2010705"/>
            <a:ext cx="7013608" cy="3154297"/>
            <a:chOff x="5728032" y="2096892"/>
            <a:chExt cx="5282090" cy="1702129"/>
          </a:xfrm>
        </p:grpSpPr>
        <p:sp>
          <p:nvSpPr>
            <p:cNvPr id="4" name="TextBox 6">
              <a:extLst>
                <a:ext uri="{FF2B5EF4-FFF2-40B4-BE49-F238E27FC236}">
                  <a16:creationId xmlns:a16="http://schemas.microsoft.com/office/drawing/2014/main" xmlns="" id="{05FC6914-E775-488E-83D5-17487A01516A}"/>
                </a:ext>
              </a:extLst>
            </p:cNvPr>
            <p:cNvSpPr txBox="1"/>
            <p:nvPr/>
          </p:nvSpPr>
          <p:spPr>
            <a:xfrm>
              <a:off x="5728032" y="2096892"/>
              <a:ext cx="5282090" cy="315558"/>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rPr>
                <a:t>第一节 </a:t>
              </a:r>
              <a:r>
                <a:rPr lang="zh-CN" altLang="en-US" sz="3200" b="1" dirty="0" smtClean="0">
                  <a:latin typeface="微软雅黑" panose="020B0503020204020204" pitchFamily="34" charset="-122"/>
                  <a:ea typeface="微软雅黑" panose="020B0503020204020204" pitchFamily="34" charset="-122"/>
                </a:rPr>
                <a:t> 消费与投资统计</a:t>
              </a:r>
              <a:endParaRPr lang="zh-CN" altLang="en-US" sz="3200"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xmlns=""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a16="http://schemas.microsoft.com/office/drawing/2014/main" xmlns=""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xmlns=""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xmlns=""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xmlns=""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消费统计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xmlns="" id="{EC39A64F-781A-4E2A-BF1B-70B774285BF2}"/>
                </a:ext>
              </a:extLst>
            </p:cNvPr>
            <p:cNvGrpSpPr/>
            <p:nvPr/>
          </p:nvGrpSpPr>
          <p:grpSpPr>
            <a:xfrm>
              <a:off x="5728032" y="3219957"/>
              <a:ext cx="5282090" cy="579064"/>
              <a:chOff x="4012013" y="2937501"/>
              <a:chExt cx="5282090" cy="579064"/>
            </a:xfrm>
          </p:grpSpPr>
          <p:sp>
            <p:nvSpPr>
              <p:cNvPr id="49" name="TextBox 4">
                <a:extLst>
                  <a:ext uri="{FF2B5EF4-FFF2-40B4-BE49-F238E27FC236}">
                    <a16:creationId xmlns:a16="http://schemas.microsoft.com/office/drawing/2014/main" xmlns=""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xmlns="" id="{516D245C-CFD9-41F4-A394-9A292B387897}"/>
                  </a:ext>
                </a:extLst>
              </p:cNvPr>
              <p:cNvGrpSpPr/>
              <p:nvPr/>
            </p:nvGrpSpPr>
            <p:grpSpPr>
              <a:xfrm>
                <a:off x="4012013" y="2937501"/>
                <a:ext cx="864096" cy="579064"/>
                <a:chOff x="2165941" y="1718222"/>
                <a:chExt cx="864096" cy="579064"/>
              </a:xfrm>
            </p:grpSpPr>
            <p:sp>
              <p:nvSpPr>
                <p:cNvPr id="52"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xmlns="" id="{7C0B01C3-2C93-4F28-8462-8D4088DD30B9}"/>
                    </a:ext>
                  </a:extLst>
                </p:cNvPr>
                <p:cNvSpPr txBox="1"/>
                <p:nvPr/>
              </p:nvSpPr>
              <p:spPr>
                <a:xfrm>
                  <a:off x="2296375" y="1835621"/>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xmlns="" id="{F43B4139-6156-4D97-8865-BE3767FF280B}"/>
                  </a:ext>
                </a:extLst>
              </p:cNvPr>
              <p:cNvSpPr txBox="1"/>
              <p:nvPr/>
            </p:nvSpPr>
            <p:spPr>
              <a:xfrm>
                <a:off x="5006544" y="3041235"/>
                <a:ext cx="1066247" cy="24912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投资统计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
        <p:nvSpPr>
          <p:cNvPr id="2" name="灯片编号占位符 1">
            <a:extLst>
              <a:ext uri="{FF2B5EF4-FFF2-40B4-BE49-F238E27FC236}">
                <a16:creationId xmlns:a16="http://schemas.microsoft.com/office/drawing/2014/main" xmlns="" id="{C799BB6C-7C11-4C66-93D6-83490D65C676}"/>
              </a:ext>
            </a:extLst>
          </p:cNvPr>
          <p:cNvSpPr>
            <a:spLocks noGrp="1"/>
          </p:cNvSpPr>
          <p:nvPr>
            <p:ph type="sldNum" sz="quarter" idx="4"/>
          </p:nvPr>
        </p:nvSpPr>
        <p:spPr/>
        <p:txBody>
          <a:bodyPr/>
          <a:lstStyle/>
          <a:p>
            <a:fld id="{089E6A1B-787B-48C2-89E0-46ED219FD4E0}" type="slidenum">
              <a:rPr lang="zh-CN" altLang="en-US" smtClean="0"/>
              <a:pPr/>
              <a:t>4</a:t>
            </a:fld>
            <a:endParaRPr lang="zh-CN" altLang="en-US" dirty="0"/>
          </a:p>
        </p:txBody>
      </p:sp>
      <p:sp>
        <p:nvSpPr>
          <p:cNvPr id="21" name="文本框 20">
            <a:extLst>
              <a:ext uri="{FF2B5EF4-FFF2-40B4-BE49-F238E27FC236}">
                <a16:creationId xmlns:a16="http://schemas.microsoft.com/office/drawing/2014/main" xmlns=""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6794887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40</a:t>
            </a:fld>
            <a:endParaRPr lang="zh-CN" altLang="en-US" dirty="0"/>
          </a:p>
        </p:txBody>
      </p:sp>
      <p:sp>
        <p:nvSpPr>
          <p:cNvPr id="18" name="对角圆角矩形 10">
            <a:extLst>
              <a:ext uri="{FF2B5EF4-FFF2-40B4-BE49-F238E27FC236}">
                <a16:creationId xmlns:a16="http://schemas.microsoft.com/office/drawing/2014/main" xmlns="" id="{347A1711-A3EC-47E2-9FCB-812AB9F2297C}"/>
              </a:ext>
            </a:extLst>
          </p:cNvPr>
          <p:cNvSpPr/>
          <p:nvPr/>
        </p:nvSpPr>
        <p:spPr>
          <a:xfrm>
            <a:off x="515935" y="1065643"/>
            <a:ext cx="6456365"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（四）财政赤字统计</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7F7F7CB3-4538-4130-AACC-11593E6232BB}"/>
              </a:ext>
            </a:extLst>
          </p:cNvPr>
          <p:cNvSpPr/>
          <p:nvPr/>
        </p:nvSpPr>
        <p:spPr>
          <a:xfrm>
            <a:off x="803969" y="1883304"/>
            <a:ext cx="6920805" cy="646331"/>
          </a:xfrm>
          <a:prstGeom prst="rect">
            <a:avLst/>
          </a:prstGeom>
        </p:spPr>
        <p:txBody>
          <a:bodyPr wrap="square">
            <a:spAutoFit/>
          </a:bodyPr>
          <a:lstStyle/>
          <a:p>
            <a:pPr algn="just">
              <a:lnSpc>
                <a:spcPct val="150000"/>
              </a:lnSpc>
            </a:pPr>
            <a:r>
              <a:rPr lang="zh-CN" altLang="en-US" sz="2400" b="1" kern="100" dirty="0">
                <a:latin typeface="微软雅黑" panose="020B0503020204020204" pitchFamily="34" charset="-122"/>
                <a:ea typeface="微软雅黑" panose="020B0503020204020204" pitchFamily="34" charset="-122"/>
                <a:cs typeface="Arial" panose="020B0604020202020204" pitchFamily="34" charset="0"/>
              </a:rPr>
              <a:t>财政赤字是财政支出超过财政收入的部分。</a:t>
            </a:r>
            <a:endParaRPr lang="en-US" altLang="zh-CN" sz="2400" b="1" kern="1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6" y="2509837"/>
            <a:ext cx="8717504" cy="3914775"/>
          </a:xfrm>
          <a:prstGeom prst="rect">
            <a:avLst/>
          </a:prstGeom>
          <a:noFill/>
          <a:ln w="9525">
            <a:solidFill>
              <a:srgbClr val="FF554B"/>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2809948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41</a:t>
            </a:fld>
            <a:endParaRPr lang="zh-CN" altLang="en-US" dirty="0"/>
          </a:p>
        </p:txBody>
      </p:sp>
      <p:sp>
        <p:nvSpPr>
          <p:cNvPr id="12" name="矩形 11">
            <a:extLst>
              <a:ext uri="{FF2B5EF4-FFF2-40B4-BE49-F238E27FC236}">
                <a16:creationId xmlns:a16="http://schemas.microsoft.com/office/drawing/2014/main" xmlns="" id="{7F7F7CB3-4538-4130-AACC-11593E6232BB}"/>
              </a:ext>
            </a:extLst>
          </p:cNvPr>
          <p:cNvSpPr/>
          <p:nvPr/>
        </p:nvSpPr>
        <p:spPr>
          <a:xfrm>
            <a:off x="1258885" y="3309408"/>
            <a:ext cx="9618665" cy="1135054"/>
          </a:xfrm>
          <a:prstGeom prst="rect">
            <a:avLst/>
          </a:prstGeom>
          <a:ln>
            <a:solidFill>
              <a:srgbClr val="FF0000"/>
            </a:solidFill>
          </a:ln>
        </p:spPr>
        <p:txBody>
          <a:bodyPr wrap="square">
            <a:spAutoFit/>
          </a:bodyPr>
          <a:lstStyle/>
          <a:p>
            <a:pPr algn="just">
              <a:lnSpc>
                <a:spcPct val="150000"/>
              </a:lnSpc>
            </a:pPr>
            <a:r>
              <a:rPr lang="zh-CN" altLang="en-US" sz="2400" kern="100" dirty="0">
                <a:latin typeface="微软雅黑" panose="020B0503020204020204" pitchFamily="34" charset="-122"/>
                <a:ea typeface="微软雅黑" panose="020B0503020204020204" pitchFamily="34" charset="-122"/>
                <a:cs typeface="Arial" panose="020B0604020202020204" pitchFamily="34" charset="0"/>
              </a:rPr>
              <a:t>财政赤字</a:t>
            </a:r>
            <a:r>
              <a:rPr lang="zh-CN" altLang="en-US" sz="2400" kern="100" dirty="0" smtClean="0">
                <a:latin typeface="微软雅黑" panose="020B0503020204020204" pitchFamily="34" charset="-122"/>
                <a:ea typeface="微软雅黑" panose="020B0503020204020204" pitchFamily="34" charset="-122"/>
                <a:cs typeface="Arial" panose="020B0604020202020204" pitchFamily="34" charset="0"/>
              </a:rPr>
              <a:t>占</a:t>
            </a:r>
            <a:r>
              <a:rPr lang="en-US" altLang="zh-CN" sz="2400" kern="100" dirty="0" smtClean="0">
                <a:latin typeface="微软雅黑" panose="020B0503020204020204" pitchFamily="34" charset="-122"/>
                <a:ea typeface="微软雅黑" panose="020B0503020204020204" pitchFamily="34" charset="-122"/>
                <a:cs typeface="Arial" panose="020B0604020202020204" pitchFamily="34" charset="0"/>
              </a:rPr>
              <a:t>GDP</a:t>
            </a:r>
            <a:r>
              <a:rPr lang="zh-CN" altLang="en-US" sz="2400" kern="100" dirty="0" smtClean="0">
                <a:latin typeface="微软雅黑" panose="020B0503020204020204" pitchFamily="34" charset="-122"/>
                <a:ea typeface="微软雅黑" panose="020B0503020204020204" pitchFamily="34" charset="-122"/>
                <a:cs typeface="Arial" panose="020B0604020202020204" pitchFamily="34" charset="0"/>
              </a:rPr>
              <a:t>的</a:t>
            </a:r>
            <a:r>
              <a:rPr lang="zh-CN" altLang="en-US" sz="2400" kern="100" dirty="0">
                <a:latin typeface="微软雅黑" panose="020B0503020204020204" pitchFamily="34" charset="-122"/>
                <a:ea typeface="微软雅黑" panose="020B0503020204020204" pitchFamily="34" charset="-122"/>
                <a:cs typeface="Arial" panose="020B0604020202020204" pitchFamily="34" charset="0"/>
              </a:rPr>
              <a:t>比重是</a:t>
            </a:r>
            <a:r>
              <a:rPr lang="zh-CN" altLang="en-US" sz="2400" kern="100" dirty="0" smtClean="0">
                <a:latin typeface="微软雅黑" panose="020B0503020204020204" pitchFamily="34" charset="-122"/>
                <a:ea typeface="微软雅黑" panose="020B0503020204020204" pitchFamily="34" charset="-122"/>
                <a:cs typeface="Arial" panose="020B0604020202020204" pitchFamily="34" charset="0"/>
              </a:rPr>
              <a:t>财政赤字</a:t>
            </a:r>
            <a:r>
              <a:rPr lang="en-US" altLang="zh-CN" sz="2400" kern="100" dirty="0">
                <a:latin typeface="微软雅黑" panose="020B0503020204020204" pitchFamily="34" charset="-122"/>
                <a:ea typeface="微软雅黑" panose="020B0503020204020204" pitchFamily="34" charset="-122"/>
                <a:cs typeface="Arial" panose="020B0604020202020204" pitchFamily="34" charset="0"/>
              </a:rPr>
              <a:t>GDP</a:t>
            </a:r>
            <a:r>
              <a:rPr lang="zh-CN" altLang="en-US" sz="2400" kern="100" dirty="0" smtClean="0">
                <a:latin typeface="微软雅黑" panose="020B0503020204020204" pitchFamily="34" charset="-122"/>
                <a:ea typeface="微软雅黑" panose="020B0503020204020204" pitchFamily="34" charset="-122"/>
                <a:cs typeface="Arial" panose="020B0604020202020204" pitchFamily="34" charset="0"/>
              </a:rPr>
              <a:t>的</a:t>
            </a:r>
            <a:r>
              <a:rPr lang="zh-CN" altLang="en-US" sz="2400" kern="100" dirty="0">
                <a:latin typeface="微软雅黑" panose="020B0503020204020204" pitchFamily="34" charset="-122"/>
                <a:ea typeface="微软雅黑" panose="020B0503020204020204" pitchFamily="34" charset="-122"/>
                <a:cs typeface="Arial" panose="020B0604020202020204" pitchFamily="34" charset="0"/>
              </a:rPr>
              <a:t>比率， 它反映一国财政赤字的相对</a:t>
            </a:r>
            <a:r>
              <a:rPr lang="zh-CN" altLang="en-US" sz="2400" kern="100" dirty="0" smtClean="0">
                <a:latin typeface="微软雅黑" panose="020B0503020204020204" pitchFamily="34" charset="-122"/>
                <a:ea typeface="微软雅黑" panose="020B0503020204020204" pitchFamily="34" charset="-122"/>
                <a:cs typeface="Arial" panose="020B0604020202020204" pitchFamily="34" charset="0"/>
              </a:rPr>
              <a:t>规模和</a:t>
            </a:r>
            <a:r>
              <a:rPr lang="zh-CN" altLang="en-US" sz="2400" kern="100" dirty="0">
                <a:latin typeface="微软雅黑" panose="020B0503020204020204" pitchFamily="34" charset="-122"/>
                <a:ea typeface="微软雅黑" panose="020B0503020204020204" pitchFamily="34" charset="-122"/>
                <a:cs typeface="Arial" panose="020B0604020202020204" pitchFamily="34" charset="0"/>
              </a:rPr>
              <a:t>水平</a:t>
            </a:r>
            <a:r>
              <a:rPr lang="zh-CN" altLang="en-US" sz="2400" kern="100" dirty="0" smtClean="0">
                <a:latin typeface="微软雅黑" panose="020B0503020204020204" pitchFamily="34" charset="-122"/>
                <a:ea typeface="微软雅黑" panose="020B0503020204020204" pitchFamily="34" charset="-122"/>
                <a:cs typeface="Arial" panose="020B0604020202020204" pitchFamily="34" charset="0"/>
              </a:rPr>
              <a:t>，是</a:t>
            </a:r>
            <a:r>
              <a:rPr lang="zh-CN" altLang="en-US" sz="2400" kern="100" dirty="0">
                <a:latin typeface="微软雅黑" panose="020B0503020204020204" pitchFamily="34" charset="-122"/>
                <a:ea typeface="微软雅黑" panose="020B0503020204020204" pitchFamily="34" charset="-122"/>
                <a:cs typeface="Arial" panose="020B0604020202020204" pitchFamily="34" charset="0"/>
              </a:rPr>
              <a:t>衡量财政风险的一个重要指标。</a:t>
            </a:r>
            <a:endParaRPr lang="en-US" altLang="zh-CN" sz="2400"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对角圆角矩形 10">
            <a:extLst>
              <a:ext uri="{FF2B5EF4-FFF2-40B4-BE49-F238E27FC236}">
                <a16:creationId xmlns:a16="http://schemas.microsoft.com/office/drawing/2014/main" xmlns="" id="{0BF2ED7A-E552-4361-8952-AA55BB4F5BE6}"/>
              </a:ext>
            </a:extLst>
          </p:cNvPr>
          <p:cNvSpPr/>
          <p:nvPr/>
        </p:nvSpPr>
        <p:spPr>
          <a:xfrm>
            <a:off x="515938" y="1300224"/>
            <a:ext cx="6253162"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财政赤字</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占</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GDP</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比重</a:t>
            </a:r>
          </a:p>
        </p:txBody>
      </p:sp>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5353955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42</a:t>
            </a:fld>
            <a:endParaRPr lang="zh-CN" altLang="en-US" dirty="0"/>
          </a:p>
        </p:txBody>
      </p:sp>
      <p:sp>
        <p:nvSpPr>
          <p:cNvPr id="18" name="对角圆角矩形 10">
            <a:extLst>
              <a:ext uri="{FF2B5EF4-FFF2-40B4-BE49-F238E27FC236}">
                <a16:creationId xmlns:a16="http://schemas.microsoft.com/office/drawing/2014/main" xmlns="" id="{347A1711-A3EC-47E2-9FCB-812AB9F2297C}"/>
              </a:ext>
            </a:extLst>
          </p:cNvPr>
          <p:cNvSpPr/>
          <p:nvPr/>
        </p:nvSpPr>
        <p:spPr>
          <a:xfrm>
            <a:off x="515935" y="1065643"/>
            <a:ext cx="4237039"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（五）政府债务统计</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54" y="2157412"/>
            <a:ext cx="5353050" cy="990600"/>
          </a:xfrm>
          <a:prstGeom prst="rect">
            <a:avLst/>
          </a:prstGeom>
          <a:solidFill>
            <a:srgbClr val="92D050"/>
          </a:solidFill>
          <a:ln w="9525">
            <a:solidFill>
              <a:srgbClr val="FF0000"/>
            </a:solidFill>
            <a:miter lim="800000"/>
            <a:headEnd/>
            <a:tailEnd/>
          </a:ln>
          <a:effec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143125"/>
            <a:ext cx="5505450" cy="10191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11" y="4095750"/>
            <a:ext cx="5495925" cy="1066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4095750"/>
            <a:ext cx="5581650" cy="10953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4874257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、财政统计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43</a:t>
            </a:fld>
            <a:endParaRPr lang="zh-CN" altLang="en-US" dirty="0"/>
          </a:p>
        </p:txBody>
      </p:sp>
      <p:graphicFrame>
        <p:nvGraphicFramePr>
          <p:cNvPr id="3" name="图示 2"/>
          <p:cNvGraphicFramePr/>
          <p:nvPr>
            <p:extLst>
              <p:ext uri="{D42A27DB-BD31-4B8C-83A1-F6EECF244321}">
                <p14:modId xmlns:p14="http://schemas.microsoft.com/office/powerpoint/2010/main" val="386282096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6140657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二、政府财政统计体系</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44</a:t>
            </a:fld>
            <a:endParaRPr lang="zh-CN" altLang="en-US" dirty="0"/>
          </a:p>
        </p:txBody>
      </p:sp>
      <p:sp>
        <p:nvSpPr>
          <p:cNvPr id="6" name="对角圆角矩形 10">
            <a:extLst>
              <a:ext uri="{FF2B5EF4-FFF2-40B4-BE49-F238E27FC236}">
                <a16:creationId xmlns:a16="http://schemas.microsoft.com/office/drawing/2014/main" xmlns="" id="{347A1711-A3EC-47E2-9FCB-812AB9F2297C}"/>
              </a:ext>
            </a:extLst>
          </p:cNvPr>
          <p:cNvSpPr/>
          <p:nvPr/>
        </p:nvSpPr>
        <p:spPr>
          <a:xfrm>
            <a:off x="515935" y="1065643"/>
            <a:ext cx="6456365"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（一）政府财政统计的发展演变</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4" name="图示 3"/>
          <p:cNvGraphicFramePr/>
          <p:nvPr>
            <p:extLst>
              <p:ext uri="{D42A27DB-BD31-4B8C-83A1-F6EECF244321}">
                <p14:modId xmlns:p14="http://schemas.microsoft.com/office/powerpoint/2010/main" val="2246903887"/>
              </p:ext>
            </p:extLst>
          </p:nvPr>
        </p:nvGraphicFramePr>
        <p:xfrm>
          <a:off x="2041525" y="122449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3858254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二、政府财政统计体系</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45</a:t>
            </a:fld>
            <a:endParaRPr lang="zh-CN" altLang="en-US" dirty="0"/>
          </a:p>
        </p:txBody>
      </p:sp>
      <p:sp>
        <p:nvSpPr>
          <p:cNvPr id="6" name="对角圆角矩形 10">
            <a:extLst>
              <a:ext uri="{FF2B5EF4-FFF2-40B4-BE49-F238E27FC236}">
                <a16:creationId xmlns:a16="http://schemas.microsoft.com/office/drawing/2014/main" xmlns="" id="{347A1711-A3EC-47E2-9FCB-812AB9F2297C}"/>
              </a:ext>
            </a:extLst>
          </p:cNvPr>
          <p:cNvSpPr/>
          <p:nvPr/>
        </p:nvSpPr>
        <p:spPr>
          <a:xfrm>
            <a:off x="515936" y="1065643"/>
            <a:ext cx="4313240"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GFS</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的统计范围</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563" y="1971675"/>
            <a:ext cx="6100762" cy="444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5797950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二、政府财政统计体系</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46</a:t>
            </a:fld>
            <a:endParaRPr lang="zh-CN" altLang="en-US" dirty="0"/>
          </a:p>
        </p:txBody>
      </p:sp>
      <p:sp>
        <p:nvSpPr>
          <p:cNvPr id="6" name="对角圆角矩形 10">
            <a:extLst>
              <a:ext uri="{FF2B5EF4-FFF2-40B4-BE49-F238E27FC236}">
                <a16:creationId xmlns:a16="http://schemas.microsoft.com/office/drawing/2014/main" xmlns="" id="{347A1711-A3EC-47E2-9FCB-812AB9F2297C}"/>
              </a:ext>
            </a:extLst>
          </p:cNvPr>
          <p:cNvSpPr/>
          <p:nvPr/>
        </p:nvSpPr>
        <p:spPr>
          <a:xfrm>
            <a:off x="515936" y="1065643"/>
            <a:ext cx="4313240"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GFS</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的记录原则</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7" name="图示 6"/>
          <p:cNvGraphicFramePr/>
          <p:nvPr>
            <p:extLst>
              <p:ext uri="{D42A27DB-BD31-4B8C-83A1-F6EECF244321}">
                <p14:modId xmlns:p14="http://schemas.microsoft.com/office/powerpoint/2010/main" val="2234836266"/>
              </p:ext>
            </p:extLst>
          </p:nvPr>
        </p:nvGraphicFramePr>
        <p:xfrm>
          <a:off x="2041525" y="122449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211213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二、政府财政统计体系</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47</a:t>
            </a:fld>
            <a:endParaRPr lang="zh-CN" altLang="en-US" dirty="0"/>
          </a:p>
        </p:txBody>
      </p:sp>
      <p:sp>
        <p:nvSpPr>
          <p:cNvPr id="6" name="对角圆角矩形 10">
            <a:extLst>
              <a:ext uri="{FF2B5EF4-FFF2-40B4-BE49-F238E27FC236}">
                <a16:creationId xmlns:a16="http://schemas.microsoft.com/office/drawing/2014/main" xmlns="" id="{347A1711-A3EC-47E2-9FCB-812AB9F2297C}"/>
              </a:ext>
            </a:extLst>
          </p:cNvPr>
          <p:cNvSpPr/>
          <p:nvPr/>
        </p:nvSpPr>
        <p:spPr>
          <a:xfrm>
            <a:off x="515936" y="1065643"/>
            <a:ext cx="4313240"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GFS</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的核算对象</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8" name="图示 7"/>
          <p:cNvGraphicFramePr/>
          <p:nvPr>
            <p:extLst>
              <p:ext uri="{D42A27DB-BD31-4B8C-83A1-F6EECF244321}">
                <p14:modId xmlns:p14="http://schemas.microsoft.com/office/powerpoint/2010/main" val="4083653677"/>
              </p:ext>
            </p:extLst>
          </p:nvPr>
        </p:nvGraphicFramePr>
        <p:xfrm>
          <a:off x="2108200" y="135139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2283135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二、政府财政统计体系</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48</a:t>
            </a:fld>
            <a:endParaRPr lang="zh-CN" altLang="en-US" dirty="0"/>
          </a:p>
        </p:txBody>
      </p:sp>
      <p:sp>
        <p:nvSpPr>
          <p:cNvPr id="6"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GFS</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分析框架的主要内容</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25" y="998968"/>
            <a:ext cx="4729163" cy="554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a:extLst>
              <a:ext uri="{FF2B5EF4-FFF2-40B4-BE49-F238E27FC236}">
                <a16:creationId xmlns:a16="http://schemas.microsoft.com/office/drawing/2014/main" xmlns="" id="{7F7F7CB3-4538-4130-AACC-11593E6232BB}"/>
              </a:ext>
            </a:extLst>
          </p:cNvPr>
          <p:cNvSpPr/>
          <p:nvPr/>
        </p:nvSpPr>
        <p:spPr>
          <a:xfrm>
            <a:off x="1030285" y="2214033"/>
            <a:ext cx="5084765" cy="874407"/>
          </a:xfrm>
          <a:prstGeom prst="rect">
            <a:avLst/>
          </a:prstGeom>
          <a:ln>
            <a:solidFill>
              <a:srgbClr val="FF0000"/>
            </a:solidFill>
          </a:ln>
        </p:spPr>
        <p:txBody>
          <a:bodyPr wrap="square">
            <a:spAutoFit/>
          </a:bodyPr>
          <a:lstStyle/>
          <a:p>
            <a:pPr algn="just">
              <a:lnSpc>
                <a:spcPct val="150000"/>
              </a:lnSpc>
            </a:pPr>
            <a:r>
              <a:rPr lang="en-US" altLang="zh-CN" kern="100" dirty="0" smtClean="0">
                <a:latin typeface="微软雅黑" panose="020B0503020204020204" pitchFamily="34" charset="-122"/>
                <a:ea typeface="微软雅黑" panose="020B0503020204020204" pitchFamily="34" charset="-122"/>
                <a:cs typeface="Arial" panose="020B0604020202020204" pitchFamily="34" charset="0"/>
              </a:rPr>
              <a:t>GFS</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分析</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框架的核心是四张报表： 运营表</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、其他</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经济流量表</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、资产负债表</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以及现金</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来源和</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使用表。</a:t>
            </a:r>
            <a:endParaRPr lang="en-US" altLang="zh-CN"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a:extLst>
              <a:ext uri="{FF2B5EF4-FFF2-40B4-BE49-F238E27FC236}">
                <a16:creationId xmlns:a16="http://schemas.microsoft.com/office/drawing/2014/main" xmlns="" id="{7F7F7CB3-4538-4130-AACC-11593E6232BB}"/>
              </a:ext>
            </a:extLst>
          </p:cNvPr>
          <p:cNvSpPr/>
          <p:nvPr/>
        </p:nvSpPr>
        <p:spPr>
          <a:xfrm>
            <a:off x="1030285" y="3680883"/>
            <a:ext cx="5084765" cy="1705403"/>
          </a:xfrm>
          <a:prstGeom prst="rect">
            <a:avLst/>
          </a:prstGeom>
          <a:ln>
            <a:solidFill>
              <a:srgbClr val="FF0000"/>
            </a:solidFill>
          </a:ln>
        </p:spPr>
        <p:txBody>
          <a:bodyPr wrap="square">
            <a:spAutoFit/>
          </a:bodyPr>
          <a:lstStyle/>
          <a:p>
            <a:pPr algn="just">
              <a:lnSpc>
                <a:spcPct val="150000"/>
              </a:lnSpc>
            </a:pPr>
            <a:r>
              <a:rPr lang="en-US" altLang="zh-CN" kern="100" dirty="0" smtClean="0">
                <a:latin typeface="微软雅黑" panose="020B0503020204020204" pitchFamily="34" charset="-122"/>
                <a:ea typeface="微软雅黑" panose="020B0503020204020204" pitchFamily="34" charset="-122"/>
                <a:cs typeface="Arial" panose="020B0604020202020204" pitchFamily="34" charset="0"/>
              </a:rPr>
              <a:t>GFSM 2014</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在</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保留四个核心报表的基础上对原体系进行了扩展</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，新增</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了两个</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辅助性报表：总</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净值变动</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表、显性</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或有负债和未来</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社会保障</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福利净隐性负债汇总</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表。</a:t>
            </a:r>
            <a:endParaRPr lang="en-US" altLang="zh-CN"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134160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三</a:t>
            </a:r>
            <a:r>
              <a:rPr lang="zh-CN" altLang="en-US" sz="3000" b="1" dirty="0" smtClean="0">
                <a:solidFill>
                  <a:schemeClr val="bg1"/>
                </a:solidFill>
              </a:rPr>
              <a:t>、税收统计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49</a:t>
            </a:fld>
            <a:endParaRPr lang="zh-CN" altLang="en-US" dirty="0"/>
          </a:p>
        </p:txBody>
      </p:sp>
      <p:sp>
        <p:nvSpPr>
          <p:cNvPr id="6"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（一）税收收入</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7F7F7CB3-4538-4130-AACC-11593E6232BB}"/>
              </a:ext>
            </a:extLst>
          </p:cNvPr>
          <p:cNvSpPr/>
          <p:nvPr/>
        </p:nvSpPr>
        <p:spPr>
          <a:xfrm>
            <a:off x="1030284" y="2499783"/>
            <a:ext cx="9999665" cy="923330"/>
          </a:xfrm>
          <a:prstGeom prst="rect">
            <a:avLst/>
          </a:prstGeom>
          <a:ln>
            <a:solidFill>
              <a:srgbClr val="FF0000"/>
            </a:solidFill>
          </a:ln>
        </p:spPr>
        <p:txBody>
          <a:bodyPr wrap="square">
            <a:spAutoFit/>
          </a:bodyPr>
          <a:lstStyle/>
          <a:p>
            <a:pPr algn="just">
              <a:lnSpc>
                <a:spcPct val="150000"/>
              </a:lnSpc>
            </a:pPr>
            <a:r>
              <a:rPr lang="zh-CN" altLang="en-US" kern="100" dirty="0">
                <a:latin typeface="微软雅黑" panose="020B0503020204020204" pitchFamily="34" charset="-122"/>
                <a:ea typeface="微软雅黑" panose="020B0503020204020204" pitchFamily="34" charset="-122"/>
                <a:cs typeface="Arial" panose="020B0604020202020204" pitchFamily="34" charset="0"/>
              </a:rPr>
              <a:t>按照国际货币基金组织的定义</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，税收</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收入指一国各项税收之和</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，包括中央（或联邦）税收与</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各级地方政府税收</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，具体</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包括商品服务税</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、所得税、财产税、社会保障</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缴款</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、国际贸易</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税</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和其他</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税。</a:t>
            </a:r>
            <a:endParaRPr lang="en-US" altLang="zh-CN"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139733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5</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xmlns="" id="{D60C25B3-EA20-41F5-991B-33027E003AD8}"/>
              </a:ext>
            </a:extLst>
          </p:cNvPr>
          <p:cNvGrpSpPr/>
          <p:nvPr/>
        </p:nvGrpSpPr>
        <p:grpSpPr>
          <a:xfrm>
            <a:off x="6496047" y="2304215"/>
            <a:ext cx="4533901" cy="3808536"/>
            <a:chOff x="6496049" y="2332790"/>
            <a:chExt cx="4533901" cy="3808536"/>
          </a:xfrm>
        </p:grpSpPr>
        <p:sp>
          <p:nvSpPr>
            <p:cNvPr id="6" name="矩形 5">
              <a:extLst>
                <a:ext uri="{FF2B5EF4-FFF2-40B4-BE49-F238E27FC236}">
                  <a16:creationId xmlns:a16="http://schemas.microsoft.com/office/drawing/2014/main" xmlns="" id="{BEE49575-DDC8-469A-82A3-4D5B6639AC34}"/>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BDE13502-D704-4CB6-A1AF-CB76E8423470}"/>
                </a:ext>
              </a:extLst>
            </p:cNvPr>
            <p:cNvSpPr/>
            <p:nvPr/>
          </p:nvSpPr>
          <p:spPr>
            <a:xfrm>
              <a:off x="6496050" y="2332790"/>
              <a:ext cx="4533900" cy="540000"/>
            </a:xfrm>
            <a:prstGeom prst="rect">
              <a:avLst/>
            </a:prstGeom>
            <a:solidFill>
              <a:srgbClr val="8FC33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xmlns="" id="{02485D47-E498-4B5A-9A29-244F3EF6AC72}"/>
              </a:ext>
            </a:extLst>
          </p:cNvPr>
          <p:cNvSpPr/>
          <p:nvPr/>
        </p:nvSpPr>
        <p:spPr>
          <a:xfrm>
            <a:off x="6496049" y="3131492"/>
            <a:ext cx="4533899" cy="1689052"/>
          </a:xfrm>
          <a:prstGeom prst="rect">
            <a:avLst/>
          </a:prstGeom>
        </p:spPr>
        <p:txBody>
          <a:bodyPr wrap="square">
            <a:spAutoFit/>
          </a:bodyPr>
          <a:lstStyle/>
          <a:p>
            <a:pPr algn="just">
              <a:lnSpc>
                <a:spcPct val="150000"/>
              </a:lnSpc>
            </a:pPr>
            <a:r>
              <a:rPr lang="zh-CN" altLang="en-US" sz="2400" b="1" dirty="0"/>
              <a:t>“消费是所有生产的惟一终点和目的。”</a:t>
            </a:r>
          </a:p>
          <a:p>
            <a:pPr algn="just">
              <a:lnSpc>
                <a:spcPct val="150000"/>
              </a:lnSpc>
            </a:pPr>
            <a:r>
              <a:rPr lang="zh-CN" altLang="en-US" sz="2400" b="1" dirty="0"/>
              <a:t>          </a:t>
            </a:r>
            <a:r>
              <a:rPr lang="en-US" altLang="zh-CN" sz="2400" b="1" dirty="0"/>
              <a:t>——</a:t>
            </a:r>
            <a:r>
              <a:rPr lang="zh-CN" altLang="en-US" sz="2400" b="1" dirty="0" smtClean="0"/>
              <a:t>亚当</a:t>
            </a:r>
            <a:r>
              <a:rPr lang="en-US" altLang="zh-CN" sz="2400" b="1" dirty="0" smtClean="0"/>
              <a:t>·</a:t>
            </a:r>
            <a:r>
              <a:rPr lang="zh-CN" altLang="en-US" sz="2400" b="1" dirty="0" smtClean="0"/>
              <a:t>斯密 </a:t>
            </a:r>
            <a:endParaRPr lang="zh-CN" altLang="en-US" sz="2400" b="1" dirty="0"/>
          </a:p>
        </p:txBody>
      </p:sp>
      <p:pic>
        <p:nvPicPr>
          <p:cNvPr id="9" name="Picture 4" descr="6a22e824f998ad0c8644f91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949" y="2145589"/>
            <a:ext cx="3123337" cy="39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对角圆角矩形 10">
            <a:extLst>
              <a:ext uri="{FF2B5EF4-FFF2-40B4-BE49-F238E27FC236}">
                <a16:creationId xmlns:a16="http://schemas.microsoft.com/office/drawing/2014/main" xmlns="" id="{347A1711-A3EC-47E2-9FCB-812AB9F2297C}"/>
              </a:ext>
            </a:extLst>
          </p:cNvPr>
          <p:cNvSpPr/>
          <p:nvPr/>
        </p:nvSpPr>
        <p:spPr>
          <a:xfrm>
            <a:off x="515938" y="1276562"/>
            <a:ext cx="3238612"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rPr>
              <a:t>（一）消费核算</a:t>
            </a:r>
            <a:endParaRPr lang="zh-CN" altLang="en-US" sz="2800" b="1" dirty="0">
              <a:solidFill>
                <a:schemeClr val="bg1"/>
              </a:solidFill>
              <a:effectLst>
                <a:outerShdw blurRad="38100" dist="38100" dir="2700000" algn="tl">
                  <a:srgbClr val="000000">
                    <a:alpha val="43137"/>
                  </a:srgbClr>
                </a:outerShdw>
              </a:effectLst>
            </a:endParaRPr>
          </a:p>
        </p:txBody>
      </p:sp>
      <p:sp>
        <p:nvSpPr>
          <p:cNvPr id="11" name="矩形 10">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8079188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三</a:t>
            </a:r>
            <a:r>
              <a:rPr lang="zh-CN" altLang="en-US" sz="3000" b="1" dirty="0" smtClean="0">
                <a:solidFill>
                  <a:schemeClr val="bg1"/>
                </a:solidFill>
              </a:rPr>
              <a:t>、税收统计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50</a:t>
            </a:fld>
            <a:endParaRPr lang="zh-CN" altLang="en-US" dirty="0"/>
          </a:p>
        </p:txBody>
      </p:sp>
      <p:sp>
        <p:nvSpPr>
          <p:cNvPr id="6"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（二）税收弹性系数</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576962286"/>
              </p:ext>
            </p:extLst>
          </p:nvPr>
        </p:nvGraphicFramePr>
        <p:xfrm>
          <a:off x="3981450" y="3433763"/>
          <a:ext cx="4572000" cy="1044575"/>
        </p:xfrm>
        <a:graphic>
          <a:graphicData uri="http://schemas.openxmlformats.org/presentationml/2006/ole">
            <mc:AlternateContent xmlns:mc="http://schemas.openxmlformats.org/markup-compatibility/2006">
              <mc:Choice xmlns:v="urn:schemas-microsoft-com:vml" Requires="v">
                <p:oleObj spid="_x0000_s17416" r:id="rId4" imgW="1664422" imgH="381165" progId="Equation.DSMT4">
                  <p:embed/>
                </p:oleObj>
              </mc:Choice>
              <mc:Fallback>
                <p:oleObj r:id="rId4" imgW="1664422" imgH="381165"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1450" y="3433763"/>
                        <a:ext cx="4572000" cy="1044575"/>
                      </a:xfrm>
                      <a:prstGeom prst="rect">
                        <a:avLst/>
                      </a:prstGeom>
                      <a:solidFill>
                        <a:schemeClr val="accent6">
                          <a:lumMod val="60000"/>
                          <a:lumOff val="40000"/>
                        </a:schemeClr>
                      </a:solidFill>
                      <a:ln>
                        <a:noFill/>
                      </a:ln>
                    </p:spPr>
                  </p:pic>
                </p:oleObj>
              </mc:Fallback>
            </mc:AlternateContent>
          </a:graphicData>
        </a:graphic>
      </p:graphicFrame>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2529045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034636C-E5DB-4CC8-B153-91C4E11660D7}"/>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三</a:t>
            </a:r>
            <a:r>
              <a:rPr lang="zh-CN" altLang="en-US" sz="3000" b="1" dirty="0" smtClean="0">
                <a:solidFill>
                  <a:schemeClr val="bg1"/>
                </a:solidFill>
              </a:rPr>
              <a:t>、税收统计</a:t>
            </a:r>
            <a:endParaRPr lang="zh-CN" altLang="en-US" sz="3000" b="1" dirty="0">
              <a:solidFill>
                <a:schemeClr val="bg1"/>
              </a:solidFill>
            </a:endParaRPr>
          </a:p>
        </p:txBody>
      </p:sp>
      <p:sp>
        <p:nvSpPr>
          <p:cNvPr id="10" name="五边形 1">
            <a:extLst>
              <a:ext uri="{FF2B5EF4-FFF2-40B4-BE49-F238E27FC236}">
                <a16:creationId xmlns:a16="http://schemas.microsoft.com/office/drawing/2014/main" xmlns=""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xmlns="" id="{42073278-AA82-46C9-9E05-F94DC3490636}"/>
              </a:ext>
            </a:extLst>
          </p:cNvPr>
          <p:cNvSpPr>
            <a:spLocks noGrp="1"/>
          </p:cNvSpPr>
          <p:nvPr>
            <p:ph type="sldNum" sz="quarter" idx="4"/>
          </p:nvPr>
        </p:nvSpPr>
        <p:spPr/>
        <p:txBody>
          <a:bodyPr/>
          <a:lstStyle/>
          <a:p>
            <a:fld id="{089E6A1B-787B-48C2-89E0-46ED219FD4E0}" type="slidenum">
              <a:rPr lang="zh-CN" altLang="en-US" smtClean="0"/>
              <a:pPr/>
              <a:t>51</a:t>
            </a:fld>
            <a:endParaRPr lang="zh-CN" altLang="en-US" dirty="0"/>
          </a:p>
        </p:txBody>
      </p:sp>
      <p:sp>
        <p:nvSpPr>
          <p:cNvPr id="6"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（三）宏观税负</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7F7F7CB3-4538-4130-AACC-11593E6232BB}"/>
              </a:ext>
            </a:extLst>
          </p:cNvPr>
          <p:cNvSpPr/>
          <p:nvPr/>
        </p:nvSpPr>
        <p:spPr>
          <a:xfrm>
            <a:off x="1030284" y="2499783"/>
            <a:ext cx="9999665" cy="874407"/>
          </a:xfrm>
          <a:prstGeom prst="rect">
            <a:avLst/>
          </a:prstGeom>
          <a:ln>
            <a:solidFill>
              <a:srgbClr val="FF0000"/>
            </a:solidFill>
          </a:ln>
        </p:spPr>
        <p:txBody>
          <a:bodyPr wrap="square">
            <a:spAutoFit/>
          </a:bodyPr>
          <a:lstStyle/>
          <a:p>
            <a:pPr algn="just">
              <a:lnSpc>
                <a:spcPct val="150000"/>
              </a:lnSpc>
            </a:pPr>
            <a:r>
              <a:rPr lang="zh-CN" altLang="en-US" kern="100" dirty="0">
                <a:latin typeface="微软雅黑" panose="020B0503020204020204" pitchFamily="34" charset="-122"/>
                <a:ea typeface="微软雅黑" panose="020B0503020204020204" pitchFamily="34" charset="-122"/>
                <a:cs typeface="Arial" panose="020B0604020202020204" pitchFamily="34" charset="0"/>
              </a:rPr>
              <a:t>税收负担</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，简称</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税负</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，是</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指纳税人承受国家税收的状况</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，反映</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一定时期内社会产品在</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国家</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与纳税人之间的税收分配数量</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关系。</a:t>
            </a:r>
            <a:endParaRPr lang="en-US" altLang="zh-CN" kern="100" dirty="0">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169301601"/>
              </p:ext>
            </p:extLst>
          </p:nvPr>
        </p:nvGraphicFramePr>
        <p:xfrm>
          <a:off x="4410075" y="4000500"/>
          <a:ext cx="3714750" cy="1096963"/>
        </p:xfrm>
        <a:graphic>
          <a:graphicData uri="http://schemas.openxmlformats.org/presentationml/2006/ole">
            <mc:AlternateContent xmlns:mc="http://schemas.openxmlformats.org/markup-compatibility/2006">
              <mc:Choice xmlns:v="urn:schemas-microsoft-com:vml" Requires="v">
                <p:oleObj spid="_x0000_s18442" r:id="rId4" imgW="1258392" imgH="368620" progId="Equation.DSMT4">
                  <p:embed/>
                </p:oleObj>
              </mc:Choice>
              <mc:Fallback>
                <p:oleObj r:id="rId4" imgW="1258392" imgH="36862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075" y="4000500"/>
                        <a:ext cx="3714750" cy="1096963"/>
                      </a:xfrm>
                      <a:prstGeom prst="rect">
                        <a:avLst/>
                      </a:prstGeom>
                      <a:solidFill>
                        <a:schemeClr val="accent6">
                          <a:lumMod val="60000"/>
                          <a:lumOff val="40000"/>
                        </a:schemeClr>
                      </a:solidFill>
                      <a:ln>
                        <a:noFill/>
                      </a:ln>
                    </p:spPr>
                  </p:pic>
                </p:oleObj>
              </mc:Fallback>
            </mc:AlternateContent>
          </a:graphicData>
        </a:graphic>
      </p:graphicFrame>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CH4-2</a:t>
            </a:r>
            <a:r>
              <a:rPr lang="zh-CN" altLang="en-US" dirty="0" smtClean="0">
                <a:latin typeface="KaiTi" panose="02010609060101010101" pitchFamily="49" charset="-122"/>
                <a:ea typeface="KaiTi" panose="02010609060101010101" pitchFamily="49" charset="-122"/>
              </a:rPr>
              <a:t> 财政与税收统计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142508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xmlns=""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a16="http://schemas.microsoft.com/office/drawing/2014/main" xmlns=""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xmlns=""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sp>
        <p:nvSpPr>
          <p:cNvPr id="2" name="灯片编号占位符 1">
            <a:extLst>
              <a:ext uri="{FF2B5EF4-FFF2-40B4-BE49-F238E27FC236}">
                <a16:creationId xmlns:a16="http://schemas.microsoft.com/office/drawing/2014/main" xmlns="" id="{C799BB6C-7C11-4C66-93D6-83490D65C676}"/>
              </a:ext>
            </a:extLst>
          </p:cNvPr>
          <p:cNvSpPr>
            <a:spLocks noGrp="1"/>
          </p:cNvSpPr>
          <p:nvPr>
            <p:ph type="sldNum" sz="quarter" idx="4"/>
          </p:nvPr>
        </p:nvSpPr>
        <p:spPr/>
        <p:txBody>
          <a:bodyPr/>
          <a:lstStyle/>
          <a:p>
            <a:fld id="{089E6A1B-787B-48C2-89E0-46ED219FD4E0}" type="slidenum">
              <a:rPr lang="zh-CN" altLang="en-US" smtClean="0"/>
              <a:pPr/>
              <a:t>52</a:t>
            </a:fld>
            <a:endParaRPr lang="zh-CN" altLang="en-US" dirty="0"/>
          </a:p>
        </p:txBody>
      </p:sp>
      <p:grpSp>
        <p:nvGrpSpPr>
          <p:cNvPr id="3" name="组合 2">
            <a:extLst>
              <a:ext uri="{FF2B5EF4-FFF2-40B4-BE49-F238E27FC236}">
                <a16:creationId xmlns:a16="http://schemas.microsoft.com/office/drawing/2014/main" xmlns="" id="{658BBE77-D801-2D4D-AE36-C0518A8BA740}"/>
              </a:ext>
            </a:extLst>
          </p:cNvPr>
          <p:cNvGrpSpPr/>
          <p:nvPr/>
        </p:nvGrpSpPr>
        <p:grpSpPr>
          <a:xfrm>
            <a:off x="3808854" y="1427426"/>
            <a:ext cx="7088558" cy="4040039"/>
            <a:chOff x="3644399" y="1798591"/>
            <a:chExt cx="7088558" cy="4040039"/>
          </a:xfrm>
        </p:grpSpPr>
        <p:grpSp>
          <p:nvGrpSpPr>
            <p:cNvPr id="70" name="组合 69">
              <a:extLst>
                <a:ext uri="{FF2B5EF4-FFF2-40B4-BE49-F238E27FC236}">
                  <a16:creationId xmlns:a16="http://schemas.microsoft.com/office/drawing/2014/main" xmlns="" id="{AE7744D2-F0A6-4388-B36F-0875FA5E87ED}"/>
                </a:ext>
              </a:extLst>
            </p:cNvPr>
            <p:cNvGrpSpPr/>
            <p:nvPr/>
          </p:nvGrpSpPr>
          <p:grpSpPr>
            <a:xfrm>
              <a:off x="3644399" y="1798591"/>
              <a:ext cx="7088558" cy="3366411"/>
              <a:chOff x="5728032" y="1751598"/>
              <a:chExt cx="5338536" cy="3366411"/>
            </a:xfrm>
          </p:grpSpPr>
          <p:sp>
            <p:nvSpPr>
              <p:cNvPr id="4" name="TextBox 6">
                <a:extLst>
                  <a:ext uri="{FF2B5EF4-FFF2-40B4-BE49-F238E27FC236}">
                    <a16:creationId xmlns:a16="http://schemas.microsoft.com/office/drawing/2014/main" xmlns="" id="{05FC6914-E775-488E-83D5-17487A01516A}"/>
                  </a:ext>
                </a:extLst>
              </p:cNvPr>
              <p:cNvSpPr txBox="1"/>
              <p:nvPr/>
            </p:nvSpPr>
            <p:spPr>
              <a:xfrm>
                <a:off x="5728032" y="1751598"/>
                <a:ext cx="5338536" cy="584775"/>
              </a:xfrm>
              <a:prstGeom prst="rect">
                <a:avLst/>
              </a:prstGeom>
              <a:noFill/>
            </p:spPr>
            <p:txBody>
              <a:bodyPr wrap="square" rtlCol="0">
                <a:spAutoFit/>
              </a:bodyPr>
              <a:lstStyle/>
              <a:p>
                <a:pPr algn="just"/>
                <a:r>
                  <a:rPr lang="zh-CN" altLang="en-US" sz="3200" b="1" dirty="0">
                    <a:latin typeface="微软雅黑" panose="020B0503020204020204" pitchFamily="34" charset="-122"/>
                    <a:ea typeface="微软雅黑" panose="020B0503020204020204" pitchFamily="34" charset="-122"/>
                  </a:rPr>
                  <a:t>第三节 </a:t>
                </a:r>
                <a:r>
                  <a:rPr lang="zh-CN" altLang="en-US" sz="3200" b="1" dirty="0" smtClean="0">
                    <a:latin typeface="微软雅黑" panose="020B0503020204020204" pitchFamily="34" charset="-122"/>
                    <a:ea typeface="微软雅黑" panose="020B0503020204020204" pitchFamily="34" charset="-122"/>
                  </a:rPr>
                  <a:t> 货币与金融统计</a:t>
                </a:r>
                <a:endParaRPr lang="zh-CN" altLang="en-US" sz="3200"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xmlns=""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xmlns=""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xmlns=""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xmlns=""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xmlns="" id="{762E2A34-619B-466C-B05F-8CC1C345BCD8}"/>
                    </a:ext>
                  </a:extLst>
                </p:cNvPr>
                <p:cNvSpPr txBox="1"/>
                <p:nvPr/>
              </p:nvSpPr>
              <p:spPr>
                <a:xfrm>
                  <a:off x="4876109" y="2960156"/>
                  <a:ext cx="1529832"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货币总量统计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xmlns=""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a16="http://schemas.microsoft.com/office/drawing/2014/main" xmlns=""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xmlns=""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xmlns=""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xmlns="" id="{F43B4139-6156-4D97-8865-BE3767FF280B}"/>
                    </a:ext>
                  </a:extLst>
                </p:cNvPr>
                <p:cNvSpPr txBox="1"/>
                <p:nvPr/>
              </p:nvSpPr>
              <p:spPr>
                <a:xfrm>
                  <a:off x="4876109" y="2960156"/>
                  <a:ext cx="2265967" cy="461665"/>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MFS</a:t>
                  </a:r>
                  <a:r>
                    <a:rPr lang="zh-CN" altLang="en-US" sz="2400" b="1" dirty="0" smtClean="0">
                      <a:solidFill>
                        <a:schemeClr val="bg1"/>
                      </a:solidFill>
                      <a:latin typeface="微软雅黑" panose="020B0503020204020204" pitchFamily="34" charset="-122"/>
                      <a:ea typeface="微软雅黑" panose="020B0503020204020204" pitchFamily="34" charset="-122"/>
                    </a:rPr>
                    <a:t>的货币统计框架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xmlns=""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xmlns=""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xmlns=""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xmlns=""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xmlns="" id="{D841AC72-5B84-4058-9633-02C065258A3E}"/>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a16="http://schemas.microsoft.com/office/drawing/2014/main" xmlns="" id="{129E1573-6685-4658-8FC5-DA13FD045E41}"/>
                    </a:ext>
                  </a:extLst>
                </p:cNvPr>
                <p:cNvSpPr txBox="1"/>
                <p:nvPr/>
              </p:nvSpPr>
              <p:spPr>
                <a:xfrm>
                  <a:off x="4876109" y="2960156"/>
                  <a:ext cx="1529832"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金融结构统计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xmlns="" id="{FA716845-414C-416C-90AC-BC733CD72147}"/>
                  </a:ext>
                </a:extLst>
              </p:cNvPr>
              <p:cNvGrpSpPr/>
              <p:nvPr/>
            </p:nvGrpSpPr>
            <p:grpSpPr>
              <a:xfrm>
                <a:off x="5728032" y="4612522"/>
                <a:ext cx="5135327" cy="505487"/>
                <a:chOff x="4012013" y="2937501"/>
                <a:chExt cx="5135327" cy="505487"/>
              </a:xfrm>
            </p:grpSpPr>
            <p:sp>
              <p:nvSpPr>
                <p:cNvPr id="61" name="TextBox 4">
                  <a:extLst>
                    <a:ext uri="{FF2B5EF4-FFF2-40B4-BE49-F238E27FC236}">
                      <a16:creationId xmlns:a16="http://schemas.microsoft.com/office/drawing/2014/main" xmlns="" id="{3F58C9CB-E943-42F2-81A3-D0A3C3CE7AD3}"/>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xmlns="" id="{D85ACB32-723E-4AD8-9B0C-6FFFD095FDE1}"/>
                    </a:ext>
                  </a:extLst>
                </p:cNvPr>
                <p:cNvGrpSpPr/>
                <p:nvPr/>
              </p:nvGrpSpPr>
              <p:grpSpPr>
                <a:xfrm>
                  <a:off x="4012013" y="2937501"/>
                  <a:ext cx="864096" cy="504000"/>
                  <a:chOff x="2165941" y="1718222"/>
                  <a:chExt cx="864096" cy="504000"/>
                </a:xfrm>
              </p:grpSpPr>
              <p:sp>
                <p:nvSpPr>
                  <p:cNvPr id="64" name="五边形 9">
                    <a:extLst>
                      <a:ext uri="{FF2B5EF4-FFF2-40B4-BE49-F238E27FC236}">
                        <a16:creationId xmlns:a16="http://schemas.microsoft.com/office/drawing/2014/main" xmlns="" id="{5F7DDBFE-3F07-4519-B976-02D1AA5B1313}"/>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65" name="TextBox 10">
                    <a:extLst>
                      <a:ext uri="{FF2B5EF4-FFF2-40B4-BE49-F238E27FC236}">
                        <a16:creationId xmlns:a16="http://schemas.microsoft.com/office/drawing/2014/main" xmlns="" id="{074E6D46-335F-48E3-B977-7181D746ACEC}"/>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grpSp>
            <p:sp>
              <p:nvSpPr>
                <p:cNvPr id="63" name="TextBox 21">
                  <a:extLst>
                    <a:ext uri="{FF2B5EF4-FFF2-40B4-BE49-F238E27FC236}">
                      <a16:creationId xmlns:a16="http://schemas.microsoft.com/office/drawing/2014/main" xmlns="" id="{401A34D5-78C9-495C-8072-76D9BE29548D}"/>
                    </a:ext>
                  </a:extLst>
                </p:cNvPr>
                <p:cNvSpPr txBox="1"/>
                <p:nvPr/>
              </p:nvSpPr>
              <p:spPr>
                <a:xfrm>
                  <a:off x="4876109" y="2960156"/>
                  <a:ext cx="1529832"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金融稳健统计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grpSp>
          <p:nvGrpSpPr>
            <p:cNvPr id="34" name="组合 33">
              <a:extLst>
                <a:ext uri="{FF2B5EF4-FFF2-40B4-BE49-F238E27FC236}">
                  <a16:creationId xmlns:a16="http://schemas.microsoft.com/office/drawing/2014/main" xmlns="" id="{0D62CB38-DE54-E04E-8085-47A936208CAB}"/>
                </a:ext>
              </a:extLst>
            </p:cNvPr>
            <p:cNvGrpSpPr/>
            <p:nvPr/>
          </p:nvGrpSpPr>
          <p:grpSpPr>
            <a:xfrm>
              <a:off x="3891142" y="5375478"/>
              <a:ext cx="3855266" cy="463152"/>
              <a:chOff x="4197840" y="2958669"/>
              <a:chExt cx="2903479" cy="463152"/>
            </a:xfrm>
          </p:grpSpPr>
          <p:sp>
            <p:nvSpPr>
              <p:cNvPr id="84" name="TextBox 10">
                <a:extLst>
                  <a:ext uri="{FF2B5EF4-FFF2-40B4-BE49-F238E27FC236}">
                    <a16:creationId xmlns:a16="http://schemas.microsoft.com/office/drawing/2014/main" xmlns="" id="{6510FE58-9377-2A41-A1FC-064210198A81}"/>
                  </a:ext>
                </a:extLst>
              </p:cNvPr>
              <p:cNvSpPr txBox="1"/>
              <p:nvPr/>
            </p:nvSpPr>
            <p:spPr>
              <a:xfrm>
                <a:off x="4197840" y="2958669"/>
                <a:ext cx="370869"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五</a:t>
                </a:r>
              </a:p>
            </p:txBody>
          </p:sp>
          <p:sp>
            <p:nvSpPr>
              <p:cNvPr id="82" name="TextBox 21">
                <a:extLst>
                  <a:ext uri="{FF2B5EF4-FFF2-40B4-BE49-F238E27FC236}">
                    <a16:creationId xmlns:a16="http://schemas.microsoft.com/office/drawing/2014/main" xmlns="" id="{BADD9CFE-BA70-2148-AE91-5ABEC263924F}"/>
                  </a:ext>
                </a:extLst>
              </p:cNvPr>
              <p:cNvSpPr txBox="1"/>
              <p:nvPr/>
            </p:nvSpPr>
            <p:spPr>
              <a:xfrm>
                <a:off x="4876109" y="2960156"/>
                <a:ext cx="222521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信息处理的专用方法</a:t>
                </a:r>
              </a:p>
            </p:txBody>
          </p:sp>
        </p:grpSp>
      </p:grpSp>
      <p:sp>
        <p:nvSpPr>
          <p:cNvPr id="39" name="文本框 38">
            <a:extLst>
              <a:ext uri="{FF2B5EF4-FFF2-40B4-BE49-F238E27FC236}">
                <a16:creationId xmlns:a16="http://schemas.microsoft.com/office/drawing/2014/main" xmlns="" id="{99D05220-9117-464C-8BCC-67B6DB6EF7D4}"/>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30271538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53</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一、货币总量统计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（一）货币概念的界定</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Freeform 5">
            <a:extLst>
              <a:ext uri="{FF2B5EF4-FFF2-40B4-BE49-F238E27FC236}">
                <a16:creationId xmlns:a16="http://schemas.microsoft.com/office/drawing/2014/main" xmlns="" id="{94856F08-E055-47A8-80D5-F9ED26064491}"/>
              </a:ext>
            </a:extLst>
          </p:cNvPr>
          <p:cNvSpPr>
            <a:spLocks/>
          </p:cNvSpPr>
          <p:nvPr/>
        </p:nvSpPr>
        <p:spPr bwMode="auto">
          <a:xfrm rot="5400000" flipV="1">
            <a:off x="5159846" y="3436245"/>
            <a:ext cx="1015325" cy="390550"/>
          </a:xfrm>
          <a:custGeom>
            <a:avLst/>
            <a:gdLst>
              <a:gd name="T0" fmla="*/ 1281 w 1281"/>
              <a:gd name="T1" fmla="*/ 169 h 338"/>
              <a:gd name="T2" fmla="*/ 991 w 1281"/>
              <a:gd name="T3" fmla="*/ 0 h 338"/>
              <a:gd name="T4" fmla="*/ 991 w 1281"/>
              <a:gd name="T5" fmla="*/ 89 h 338"/>
              <a:gd name="T6" fmla="*/ 0 w 1281"/>
              <a:gd name="T7" fmla="*/ 169 h 338"/>
              <a:gd name="T8" fmla="*/ 991 w 1281"/>
              <a:gd name="T9" fmla="*/ 248 h 338"/>
              <a:gd name="T10" fmla="*/ 991 w 1281"/>
              <a:gd name="T11" fmla="*/ 338 h 338"/>
              <a:gd name="T12" fmla="*/ 1281 w 1281"/>
              <a:gd name="T13" fmla="*/ 169 h 338"/>
            </a:gdLst>
            <a:ahLst/>
            <a:cxnLst>
              <a:cxn ang="0">
                <a:pos x="T0" y="T1"/>
              </a:cxn>
              <a:cxn ang="0">
                <a:pos x="T2" y="T3"/>
              </a:cxn>
              <a:cxn ang="0">
                <a:pos x="T4" y="T5"/>
              </a:cxn>
              <a:cxn ang="0">
                <a:pos x="T6" y="T7"/>
              </a:cxn>
              <a:cxn ang="0">
                <a:pos x="T8" y="T9"/>
              </a:cxn>
              <a:cxn ang="0">
                <a:pos x="T10" y="T11"/>
              </a:cxn>
              <a:cxn ang="0">
                <a:pos x="T12" y="T13"/>
              </a:cxn>
            </a:cxnLst>
            <a:rect l="0" t="0" r="r" b="b"/>
            <a:pathLst>
              <a:path w="1281" h="338">
                <a:moveTo>
                  <a:pt x="1281" y="169"/>
                </a:moveTo>
                <a:lnTo>
                  <a:pt x="991" y="0"/>
                </a:lnTo>
                <a:lnTo>
                  <a:pt x="991" y="89"/>
                </a:lnTo>
                <a:lnTo>
                  <a:pt x="0" y="169"/>
                </a:lnTo>
                <a:lnTo>
                  <a:pt x="991" y="248"/>
                </a:lnTo>
                <a:lnTo>
                  <a:pt x="991" y="338"/>
                </a:lnTo>
                <a:lnTo>
                  <a:pt x="1281" y="169"/>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9" name="圆角矩形 21">
            <a:extLst>
              <a:ext uri="{FF2B5EF4-FFF2-40B4-BE49-F238E27FC236}">
                <a16:creationId xmlns:a16="http://schemas.microsoft.com/office/drawing/2014/main" xmlns="" id="{BD26F108-A7E8-4DC3-84AF-4E615171F953}"/>
              </a:ext>
            </a:extLst>
          </p:cNvPr>
          <p:cNvSpPr/>
          <p:nvPr/>
        </p:nvSpPr>
        <p:spPr>
          <a:xfrm>
            <a:off x="1224931" y="2080727"/>
            <a:ext cx="8885153" cy="818040"/>
          </a:xfrm>
          <a:prstGeom prst="roundRect">
            <a:avLst>
              <a:gd name="adj" fmla="val 9584"/>
            </a:avLst>
          </a:prstGeom>
          <a:solidFill>
            <a:srgbClr val="5EC6D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IMF</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三个方面对广义货币</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进行界定</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xmlns="" id="{B652D542-692D-424A-9E76-6DF619AB6607}"/>
              </a:ext>
            </a:extLst>
          </p:cNvPr>
          <p:cNvGrpSpPr/>
          <p:nvPr/>
        </p:nvGrpSpPr>
        <p:grpSpPr>
          <a:xfrm>
            <a:off x="7931244" y="4315975"/>
            <a:ext cx="2153150" cy="2043405"/>
            <a:chOff x="5098942" y="5970295"/>
            <a:chExt cx="2153150" cy="2043405"/>
          </a:xfrm>
        </p:grpSpPr>
        <p:sp>
          <p:nvSpPr>
            <p:cNvPr id="11" name="圆角矩形 16">
              <a:extLst>
                <a:ext uri="{FF2B5EF4-FFF2-40B4-BE49-F238E27FC236}">
                  <a16:creationId xmlns:a16="http://schemas.microsoft.com/office/drawing/2014/main" xmlns="" id="{5C511D8A-EE15-4B67-A13E-14E9ECD3F3F6}"/>
                </a:ext>
              </a:extLst>
            </p:cNvPr>
            <p:cNvSpPr/>
            <p:nvPr/>
          </p:nvSpPr>
          <p:spPr>
            <a:xfrm>
              <a:off x="5098942" y="5970295"/>
              <a:ext cx="2153150" cy="2043405"/>
            </a:xfrm>
            <a:prstGeom prst="roundRect">
              <a:avLst>
                <a:gd name="adj" fmla="val 9690"/>
              </a:avLst>
            </a:prstGeom>
            <a:solidFill>
              <a:schemeClr val="accent4">
                <a:lumMod val="40000"/>
                <a:lumOff val="6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xmlns="" id="{4E212CFD-F88B-4A3B-88DB-84B6B1453314}"/>
                </a:ext>
              </a:extLst>
            </p:cNvPr>
            <p:cNvSpPr/>
            <p:nvPr/>
          </p:nvSpPr>
          <p:spPr>
            <a:xfrm>
              <a:off x="5301174" y="6489103"/>
              <a:ext cx="1748686" cy="1005788"/>
            </a:xfrm>
            <a:prstGeom prst="rect">
              <a:avLst/>
            </a:prstGeom>
            <a:noFill/>
            <a:effectLst>
              <a:outerShdw blurRad="50800" dist="38100" dir="2700000" algn="tl" rotWithShape="0">
                <a:prstClr val="black">
                  <a:alpha val="40000"/>
                </a:prstClr>
              </a:outerShdw>
            </a:effectLst>
          </p:spPr>
          <p:txBody>
            <a:bodyPr wrap="square">
              <a:spAutoFit/>
            </a:bodyPr>
            <a:lstStyle/>
            <a:p>
              <a:pPr algn="just">
                <a:lnSpc>
                  <a:spcPct val="130000"/>
                </a:lnSpc>
              </a:pPr>
              <a:r>
                <a:rPr lang="zh-CN" altLang="en-US" sz="2400" dirty="0">
                  <a:latin typeface="微软雅黑" panose="020B0503020204020204" pitchFamily="34" charset="-122"/>
                  <a:ea typeface="微软雅黑" panose="020B0503020204020204" pitchFamily="34" charset="-122"/>
                </a:rPr>
                <a:t>三是货币的发行部门</a:t>
              </a:r>
            </a:p>
          </p:txBody>
        </p:sp>
      </p:grpSp>
      <p:sp>
        <p:nvSpPr>
          <p:cNvPr id="16" name="Freeform 11">
            <a:extLst>
              <a:ext uri="{FF2B5EF4-FFF2-40B4-BE49-F238E27FC236}">
                <a16:creationId xmlns:a16="http://schemas.microsoft.com/office/drawing/2014/main" xmlns="" id="{59465C8F-40D4-7946-9523-7AD9BB388B10}"/>
              </a:ext>
            </a:extLst>
          </p:cNvPr>
          <p:cNvSpPr>
            <a:spLocks/>
          </p:cNvSpPr>
          <p:nvPr/>
        </p:nvSpPr>
        <p:spPr bwMode="auto">
          <a:xfrm rot="5400000">
            <a:off x="2560491" y="3033844"/>
            <a:ext cx="909561" cy="1158322"/>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7" name="Freeform 9">
            <a:extLst>
              <a:ext uri="{FF2B5EF4-FFF2-40B4-BE49-F238E27FC236}">
                <a16:creationId xmlns:a16="http://schemas.microsoft.com/office/drawing/2014/main" xmlns="" id="{74303498-3CE6-B045-B544-E074BC491B13}"/>
              </a:ext>
            </a:extLst>
          </p:cNvPr>
          <p:cNvSpPr>
            <a:spLocks/>
          </p:cNvSpPr>
          <p:nvPr/>
        </p:nvSpPr>
        <p:spPr bwMode="auto">
          <a:xfrm rot="5400000">
            <a:off x="7766514" y="2991820"/>
            <a:ext cx="907238" cy="1158322"/>
          </a:xfrm>
          <a:custGeom>
            <a:avLst/>
            <a:gdLst>
              <a:gd name="T0" fmla="*/ 63 w 330"/>
              <a:gd name="T1" fmla="*/ 113 h 289"/>
              <a:gd name="T2" fmla="*/ 141 w 330"/>
              <a:gd name="T3" fmla="*/ 54 h 289"/>
              <a:gd name="T4" fmla="*/ 188 w 330"/>
              <a:gd name="T5" fmla="*/ 37 h 289"/>
              <a:gd name="T6" fmla="*/ 213 w 330"/>
              <a:gd name="T7" fmla="*/ 32 h 289"/>
              <a:gd name="T8" fmla="*/ 226 w 330"/>
              <a:gd name="T9" fmla="*/ 30 h 289"/>
              <a:gd name="T10" fmla="*/ 232 w 330"/>
              <a:gd name="T11" fmla="*/ 29 h 289"/>
              <a:gd name="T12" fmla="*/ 238 w 330"/>
              <a:gd name="T13" fmla="*/ 29 h 289"/>
              <a:gd name="T14" fmla="*/ 239 w 330"/>
              <a:gd name="T15" fmla="*/ 29 h 289"/>
              <a:gd name="T16" fmla="*/ 239 w 330"/>
              <a:gd name="T17" fmla="*/ 0 h 289"/>
              <a:gd name="T18" fmla="*/ 330 w 330"/>
              <a:gd name="T19" fmla="*/ 52 h 289"/>
              <a:gd name="T20" fmla="*/ 239 w 330"/>
              <a:gd name="T21" fmla="*/ 105 h 289"/>
              <a:gd name="T22" fmla="*/ 239 w 330"/>
              <a:gd name="T23" fmla="*/ 76 h 289"/>
              <a:gd name="T24" fmla="*/ 233 w 330"/>
              <a:gd name="T25" fmla="*/ 76 h 289"/>
              <a:gd name="T26" fmla="*/ 228 w 330"/>
              <a:gd name="T27" fmla="*/ 75 h 289"/>
              <a:gd name="T28" fmla="*/ 217 w 330"/>
              <a:gd name="T29" fmla="*/ 75 h 289"/>
              <a:gd name="T30" fmla="*/ 196 w 330"/>
              <a:gd name="T31" fmla="*/ 77 h 289"/>
              <a:gd name="T32" fmla="*/ 155 w 330"/>
              <a:gd name="T33" fmla="*/ 87 h 289"/>
              <a:gd name="T34" fmla="*/ 79 w 330"/>
              <a:gd name="T35" fmla="*/ 130 h 289"/>
              <a:gd name="T36" fmla="*/ 25 w 330"/>
              <a:gd name="T37" fmla="*/ 201 h 289"/>
              <a:gd name="T38" fmla="*/ 2 w 330"/>
              <a:gd name="T39" fmla="*/ 289 h 289"/>
              <a:gd name="T40" fmla="*/ 14 w 330"/>
              <a:gd name="T41" fmla="*/ 196 h 289"/>
              <a:gd name="T42" fmla="*/ 63 w 330"/>
              <a:gd name="T43" fmla="*/ 1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289">
                <a:moveTo>
                  <a:pt x="63" y="113"/>
                </a:moveTo>
                <a:cubicBezTo>
                  <a:pt x="84" y="89"/>
                  <a:pt x="111" y="69"/>
                  <a:pt x="141" y="54"/>
                </a:cubicBezTo>
                <a:cubicBezTo>
                  <a:pt x="156" y="47"/>
                  <a:pt x="172" y="41"/>
                  <a:pt x="188" y="37"/>
                </a:cubicBezTo>
                <a:cubicBezTo>
                  <a:pt x="196" y="35"/>
                  <a:pt x="205" y="33"/>
                  <a:pt x="213" y="32"/>
                </a:cubicBezTo>
                <a:cubicBezTo>
                  <a:pt x="217" y="31"/>
                  <a:pt x="222" y="30"/>
                  <a:pt x="226" y="30"/>
                </a:cubicBezTo>
                <a:cubicBezTo>
                  <a:pt x="228" y="30"/>
                  <a:pt x="230" y="29"/>
                  <a:pt x="232" y="29"/>
                </a:cubicBezTo>
                <a:cubicBezTo>
                  <a:pt x="238" y="29"/>
                  <a:pt x="238" y="29"/>
                  <a:pt x="238" y="29"/>
                </a:cubicBezTo>
                <a:cubicBezTo>
                  <a:pt x="239" y="29"/>
                  <a:pt x="239" y="29"/>
                  <a:pt x="239" y="29"/>
                </a:cubicBezTo>
                <a:cubicBezTo>
                  <a:pt x="239" y="0"/>
                  <a:pt x="239" y="0"/>
                  <a:pt x="239" y="0"/>
                </a:cubicBezTo>
                <a:cubicBezTo>
                  <a:pt x="330" y="52"/>
                  <a:pt x="330" y="52"/>
                  <a:pt x="330" y="52"/>
                </a:cubicBezTo>
                <a:cubicBezTo>
                  <a:pt x="239" y="105"/>
                  <a:pt x="239" y="105"/>
                  <a:pt x="239" y="105"/>
                </a:cubicBezTo>
                <a:cubicBezTo>
                  <a:pt x="239" y="76"/>
                  <a:pt x="239" y="76"/>
                  <a:pt x="239" y="76"/>
                </a:cubicBezTo>
                <a:cubicBezTo>
                  <a:pt x="233" y="76"/>
                  <a:pt x="233" y="76"/>
                  <a:pt x="233" y="76"/>
                </a:cubicBezTo>
                <a:cubicBezTo>
                  <a:pt x="232" y="76"/>
                  <a:pt x="230" y="75"/>
                  <a:pt x="228" y="75"/>
                </a:cubicBezTo>
                <a:cubicBezTo>
                  <a:pt x="224" y="75"/>
                  <a:pt x="221" y="75"/>
                  <a:pt x="217" y="75"/>
                </a:cubicBezTo>
                <a:cubicBezTo>
                  <a:pt x="210" y="76"/>
                  <a:pt x="203" y="76"/>
                  <a:pt x="196" y="77"/>
                </a:cubicBezTo>
                <a:cubicBezTo>
                  <a:pt x="182" y="79"/>
                  <a:pt x="168" y="82"/>
                  <a:pt x="155" y="87"/>
                </a:cubicBezTo>
                <a:cubicBezTo>
                  <a:pt x="127" y="96"/>
                  <a:pt x="102" y="111"/>
                  <a:pt x="79" y="130"/>
                </a:cubicBezTo>
                <a:cubicBezTo>
                  <a:pt x="57" y="150"/>
                  <a:pt x="38" y="174"/>
                  <a:pt x="25" y="201"/>
                </a:cubicBezTo>
                <a:cubicBezTo>
                  <a:pt x="11" y="228"/>
                  <a:pt x="3" y="258"/>
                  <a:pt x="2" y="289"/>
                </a:cubicBezTo>
                <a:cubicBezTo>
                  <a:pt x="0" y="258"/>
                  <a:pt x="4" y="227"/>
                  <a:pt x="14" y="196"/>
                </a:cubicBezTo>
                <a:cubicBezTo>
                  <a:pt x="24" y="166"/>
                  <a:pt x="41" y="138"/>
                  <a:pt x="63" y="113"/>
                </a:cubicBez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xmlns="" id="{D42E09EA-B9FF-C044-B544-61DD38ED11A7}"/>
              </a:ext>
            </a:extLst>
          </p:cNvPr>
          <p:cNvGrpSpPr/>
          <p:nvPr/>
        </p:nvGrpSpPr>
        <p:grpSpPr>
          <a:xfrm>
            <a:off x="1441283" y="4315974"/>
            <a:ext cx="2153150" cy="2043405"/>
            <a:chOff x="5098942" y="5970295"/>
            <a:chExt cx="2153150" cy="2043405"/>
          </a:xfrm>
        </p:grpSpPr>
        <p:sp>
          <p:nvSpPr>
            <p:cNvPr id="19" name="圆角矩形 16">
              <a:extLst>
                <a:ext uri="{FF2B5EF4-FFF2-40B4-BE49-F238E27FC236}">
                  <a16:creationId xmlns:a16="http://schemas.microsoft.com/office/drawing/2014/main" xmlns="" id="{53399C2C-888B-AE4B-BCEF-A9190014BD2E}"/>
                </a:ext>
              </a:extLst>
            </p:cNvPr>
            <p:cNvSpPr/>
            <p:nvPr/>
          </p:nvSpPr>
          <p:spPr>
            <a:xfrm>
              <a:off x="5098942" y="5970295"/>
              <a:ext cx="2153150" cy="2043405"/>
            </a:xfrm>
            <a:prstGeom prst="roundRect">
              <a:avLst>
                <a:gd name="adj" fmla="val 9690"/>
              </a:avLst>
            </a:prstGeom>
            <a:solidFill>
              <a:srgbClr val="F26D64"/>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xmlns="" id="{34125660-9343-E541-B4DA-DB0B2B683B9E}"/>
                </a:ext>
              </a:extLst>
            </p:cNvPr>
            <p:cNvSpPr/>
            <p:nvPr/>
          </p:nvSpPr>
          <p:spPr>
            <a:xfrm>
              <a:off x="5301174" y="6268523"/>
              <a:ext cx="1748686" cy="1485920"/>
            </a:xfrm>
            <a:prstGeom prst="rect">
              <a:avLst/>
            </a:prstGeom>
            <a:noFill/>
            <a:effectLst>
              <a:outerShdw blurRad="50800" dist="38100" dir="2700000" algn="tl" rotWithShape="0">
                <a:prstClr val="black">
                  <a:alpha val="40000"/>
                </a:prstClr>
              </a:outerShdw>
            </a:effectLst>
          </p:spPr>
          <p:txBody>
            <a:bodyPr wrap="square">
              <a:spAutoFit/>
            </a:bodyPr>
            <a:lstStyle/>
            <a:p>
              <a:pPr algn="just">
                <a:lnSpc>
                  <a:spcPct val="130000"/>
                </a:lnSpc>
              </a:pPr>
              <a:r>
                <a:rPr lang="zh-CN" altLang="en-US" sz="2400" dirty="0">
                  <a:latin typeface="微软雅黑" panose="020B0503020204020204" pitchFamily="34" charset="-122"/>
                  <a:ea typeface="微软雅黑" panose="020B0503020204020204" pitchFamily="34" charset="-122"/>
                </a:rPr>
                <a:t>一是属于广义货币的金融资产</a:t>
              </a:r>
            </a:p>
          </p:txBody>
        </p:sp>
      </p:grpSp>
      <p:grpSp>
        <p:nvGrpSpPr>
          <p:cNvPr id="21" name="组合 20">
            <a:extLst>
              <a:ext uri="{FF2B5EF4-FFF2-40B4-BE49-F238E27FC236}">
                <a16:creationId xmlns:a16="http://schemas.microsoft.com/office/drawing/2014/main" xmlns="" id="{66BEB048-F92F-4245-AA51-C9C54AE2B471}"/>
              </a:ext>
            </a:extLst>
          </p:cNvPr>
          <p:cNvGrpSpPr/>
          <p:nvPr/>
        </p:nvGrpSpPr>
        <p:grpSpPr>
          <a:xfrm>
            <a:off x="4591456" y="4356534"/>
            <a:ext cx="2152102" cy="2004433"/>
            <a:chOff x="10471896" y="6009267"/>
            <a:chExt cx="2152102" cy="2004433"/>
          </a:xfrm>
        </p:grpSpPr>
        <p:sp>
          <p:nvSpPr>
            <p:cNvPr id="22" name="圆角矩形 17">
              <a:extLst>
                <a:ext uri="{FF2B5EF4-FFF2-40B4-BE49-F238E27FC236}">
                  <a16:creationId xmlns:a16="http://schemas.microsoft.com/office/drawing/2014/main" xmlns="" id="{0245A28B-E91E-4446-BB23-DB89353F9CA5}"/>
                </a:ext>
              </a:extLst>
            </p:cNvPr>
            <p:cNvSpPr/>
            <p:nvPr/>
          </p:nvSpPr>
          <p:spPr>
            <a:xfrm>
              <a:off x="10471896" y="6009267"/>
              <a:ext cx="2152102" cy="2004433"/>
            </a:xfrm>
            <a:prstGeom prst="roundRect">
              <a:avLst>
                <a:gd name="adj" fmla="val 9690"/>
              </a:avLst>
            </a:prstGeom>
            <a:solidFill>
              <a:srgbClr val="85D7F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xmlns="" id="{48C699FF-8DE6-A84C-B075-DD800D0A0351}"/>
                </a:ext>
              </a:extLst>
            </p:cNvPr>
            <p:cNvSpPr/>
            <p:nvPr/>
          </p:nvSpPr>
          <p:spPr>
            <a:xfrm>
              <a:off x="10534925" y="6516137"/>
              <a:ext cx="2059295" cy="1005788"/>
            </a:xfrm>
            <a:prstGeom prst="rect">
              <a:avLst/>
            </a:prstGeom>
            <a:noFill/>
            <a:effectLst>
              <a:outerShdw blurRad="50800" dist="38100" dir="2700000" algn="tl" rotWithShape="0">
                <a:prstClr val="black">
                  <a:alpha val="40000"/>
                </a:prstClr>
              </a:outerShdw>
            </a:effectLst>
          </p:spPr>
          <p:txBody>
            <a:bodyPr wrap="square">
              <a:spAutoFit/>
            </a:bodyPr>
            <a:lstStyle/>
            <a:p>
              <a:pPr algn="just">
                <a:lnSpc>
                  <a:spcPct val="130000"/>
                </a:lnSpc>
              </a:pPr>
              <a:r>
                <a:rPr lang="zh-CN" altLang="en-US" sz="2400" dirty="0" smtClean="0">
                  <a:latin typeface="微软雅黑" panose="020B0503020204020204" pitchFamily="34" charset="-122"/>
                  <a:ea typeface="微软雅黑" panose="020B0503020204020204" pitchFamily="34" charset="-122"/>
                </a:rPr>
                <a:t>二</a:t>
              </a:r>
              <a:r>
                <a:rPr lang="zh-CN" altLang="en-US" sz="2400" dirty="0">
                  <a:latin typeface="微软雅黑" panose="020B0503020204020204" pitchFamily="34" charset="-122"/>
                  <a:ea typeface="微软雅黑" panose="020B0503020204020204" pitchFamily="34" charset="-122"/>
                </a:rPr>
                <a:t>是货币的持有部门</a:t>
              </a:r>
            </a:p>
          </p:txBody>
        </p:sp>
      </p:grpSp>
      <p:sp>
        <p:nvSpPr>
          <p:cNvPr id="24" name="矩形 23">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9772681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54</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一、货币总量统计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xmlns="" id="{7F7F7CB3-4538-4130-AACC-11593E6232BB}"/>
              </a:ext>
            </a:extLst>
          </p:cNvPr>
          <p:cNvSpPr/>
          <p:nvPr/>
        </p:nvSpPr>
        <p:spPr>
          <a:xfrm>
            <a:off x="1030284" y="2499783"/>
            <a:ext cx="9999665" cy="1289905"/>
          </a:xfrm>
          <a:prstGeom prst="rect">
            <a:avLst/>
          </a:prstGeom>
          <a:ln>
            <a:solidFill>
              <a:srgbClr val="FF0000"/>
            </a:solidFill>
          </a:ln>
        </p:spPr>
        <p:txBody>
          <a:bodyPr wrap="square">
            <a:spAutoFit/>
          </a:bodyPr>
          <a:lstStyle/>
          <a:p>
            <a:pPr algn="just">
              <a:lnSpc>
                <a:spcPct val="150000"/>
              </a:lnSpc>
            </a:pP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归纳</a:t>
            </a:r>
            <a:r>
              <a:rPr lang="en-US" altLang="zh-CN" kern="100" dirty="0" smtClean="0">
                <a:latin typeface="微软雅黑" panose="020B0503020204020204" pitchFamily="34" charset="-122"/>
                <a:ea typeface="微软雅黑" panose="020B0503020204020204" pitchFamily="34" charset="-122"/>
                <a:cs typeface="Arial" panose="020B0604020202020204" pitchFamily="34" charset="0"/>
              </a:rPr>
              <a:t>IMF</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对</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货币的描述</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，可以</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把货币大致定义为</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：货币</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是具有一定流动性和价值储藏</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属性</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的</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，除</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存款性公司和中央政府以外的部门持有的金融资产</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，其</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债务人主要是存款性</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公司（还</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可以包括中央政府</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、非</a:t>
            </a:r>
            <a:r>
              <a:rPr lang="zh-CN" altLang="en-US" kern="100" dirty="0">
                <a:latin typeface="微软雅黑" panose="020B0503020204020204" pitchFamily="34" charset="-122"/>
                <a:ea typeface="微软雅黑" panose="020B0503020204020204" pitchFamily="34" charset="-122"/>
                <a:cs typeface="Arial" panose="020B0604020202020204" pitchFamily="34" charset="0"/>
              </a:rPr>
              <a:t>金融性公司和外国存款性公司</a:t>
            </a:r>
            <a:r>
              <a:rPr lang="zh-CN" altLang="en-US" kern="100" dirty="0" smtClean="0">
                <a:latin typeface="微软雅黑" panose="020B0503020204020204" pitchFamily="34" charset="-122"/>
                <a:ea typeface="微软雅黑" panose="020B0503020204020204" pitchFamily="34" charset="-122"/>
                <a:cs typeface="Arial" panose="020B0604020202020204" pitchFamily="34" charset="0"/>
              </a:rPr>
              <a:t>等）。</a:t>
            </a:r>
            <a:endParaRPr lang="en-US" altLang="zh-CN"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5">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9452647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55</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一、货币总量统计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（二）货币总量的度量方法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24" name="图示 23"/>
          <p:cNvGraphicFramePr/>
          <p:nvPr>
            <p:extLst>
              <p:ext uri="{D42A27DB-BD31-4B8C-83A1-F6EECF244321}">
                <p14:modId xmlns:p14="http://schemas.microsoft.com/office/powerpoint/2010/main" val="719667082"/>
              </p:ext>
            </p:extLst>
          </p:nvPr>
        </p:nvGraphicFramePr>
        <p:xfrm>
          <a:off x="-188585" y="134186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左箭头标注 5"/>
          <p:cNvSpPr/>
          <p:nvPr/>
        </p:nvSpPr>
        <p:spPr>
          <a:xfrm>
            <a:off x="6743698" y="2295525"/>
            <a:ext cx="4524375" cy="156210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t>先根据金融资产的流动性来划分货币供应量的层次</a:t>
            </a:r>
            <a:r>
              <a:rPr lang="zh-CN" altLang="en-US" sz="1600" dirty="0" smtClean="0"/>
              <a:t>，然后</a:t>
            </a:r>
            <a:r>
              <a:rPr lang="zh-CN" altLang="en-US" sz="1600" dirty="0"/>
              <a:t>将不同层次的货币总量指标</a:t>
            </a:r>
            <a:r>
              <a:rPr lang="zh-CN" altLang="en-US" sz="1600" dirty="0" smtClean="0"/>
              <a:t>如</a:t>
            </a:r>
            <a:r>
              <a:rPr lang="en-US" altLang="zh-CN" sz="1600" dirty="0" smtClean="0"/>
              <a:t>M1</a:t>
            </a:r>
            <a:r>
              <a:rPr lang="zh-CN" altLang="en-US" sz="1600" dirty="0" smtClean="0"/>
              <a:t>、</a:t>
            </a:r>
            <a:r>
              <a:rPr lang="en-US" altLang="zh-CN" sz="1600" dirty="0" smtClean="0"/>
              <a:t>M2</a:t>
            </a:r>
            <a:r>
              <a:rPr lang="zh-CN" altLang="en-US" sz="1600" dirty="0" smtClean="0"/>
              <a:t>、</a:t>
            </a:r>
            <a:r>
              <a:rPr lang="en-US" altLang="zh-CN" sz="1600" dirty="0" smtClean="0"/>
              <a:t>M3</a:t>
            </a:r>
            <a:r>
              <a:rPr lang="zh-CN" altLang="en-US" sz="1600" dirty="0" smtClean="0"/>
              <a:t>等，按</a:t>
            </a:r>
            <a:r>
              <a:rPr lang="zh-CN" altLang="en-US" sz="1600" dirty="0"/>
              <a:t>各自包括的组成部分进行简单加总。</a:t>
            </a:r>
          </a:p>
        </p:txBody>
      </p:sp>
      <p:sp>
        <p:nvSpPr>
          <p:cNvPr id="25" name="左箭头标注 24"/>
          <p:cNvSpPr/>
          <p:nvPr/>
        </p:nvSpPr>
        <p:spPr>
          <a:xfrm>
            <a:off x="6743699" y="4162425"/>
            <a:ext cx="4524375" cy="156210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smtClean="0"/>
              <a:t>以</a:t>
            </a:r>
            <a:r>
              <a:rPr lang="zh-CN" altLang="en-US" sz="1600" dirty="0"/>
              <a:t>相应货币</a:t>
            </a:r>
            <a:r>
              <a:rPr lang="zh-CN" altLang="en-US" sz="1600" dirty="0" smtClean="0"/>
              <a:t>性资产</a:t>
            </a:r>
            <a:r>
              <a:rPr lang="zh-CN" altLang="en-US" sz="1600" dirty="0"/>
              <a:t>的尽可能细分为基础</a:t>
            </a:r>
            <a:r>
              <a:rPr lang="zh-CN" altLang="en-US" sz="1600" dirty="0" smtClean="0"/>
              <a:t>，选择</a:t>
            </a:r>
            <a:r>
              <a:rPr lang="zh-CN" altLang="en-US" sz="1600" dirty="0"/>
              <a:t>一定的方法对各种货币性资产的流动性</a:t>
            </a:r>
            <a:r>
              <a:rPr lang="zh-CN" altLang="en-US" sz="1600" dirty="0" smtClean="0"/>
              <a:t>（或</a:t>
            </a:r>
            <a:r>
              <a:rPr lang="zh-CN" altLang="en-US" sz="1600" dirty="0"/>
              <a:t>货币性</a:t>
            </a:r>
            <a:r>
              <a:rPr lang="zh-CN" altLang="en-US" sz="1600" dirty="0" smtClean="0"/>
              <a:t>）强弱进行</a:t>
            </a:r>
            <a:r>
              <a:rPr lang="zh-CN" altLang="en-US" sz="1600" dirty="0"/>
              <a:t>测定</a:t>
            </a:r>
            <a:r>
              <a:rPr lang="zh-CN" altLang="en-US" sz="1600" dirty="0" smtClean="0"/>
              <a:t>，再</a:t>
            </a:r>
            <a:r>
              <a:rPr lang="zh-CN" altLang="en-US" sz="1600" dirty="0"/>
              <a:t>以测定的结果为权数</a:t>
            </a:r>
            <a:r>
              <a:rPr lang="zh-CN" altLang="en-US" sz="1600" dirty="0" smtClean="0"/>
              <a:t>，对</a:t>
            </a:r>
            <a:r>
              <a:rPr lang="zh-CN" altLang="en-US" sz="1600" dirty="0"/>
              <a:t>每一种货币性资产进行加权汇总。</a:t>
            </a:r>
          </a:p>
        </p:txBody>
      </p:sp>
      <p:sp>
        <p:nvSpPr>
          <p:cNvPr id="9" name="矩形 8">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6864616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56</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一、货币总量统计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（三）不同层次的货币总量指标</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555" y="1866900"/>
            <a:ext cx="5798596" cy="4538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7960182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57</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一、货币总量统计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（四）中国货币供应量统计</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内容占位符 2"/>
          <p:cNvSpPr txBox="1">
            <a:spLocks/>
          </p:cNvSpPr>
          <p:nvPr/>
        </p:nvSpPr>
        <p:spPr>
          <a:xfrm>
            <a:off x="803970" y="2286000"/>
            <a:ext cx="11111805" cy="3813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charset="0"/>
              <a:buNone/>
            </a:pPr>
            <a:r>
              <a:rPr lang="zh-CN" altLang="en-US" dirty="0" smtClean="0">
                <a:latin typeface="微软雅黑" pitchFamily="34" charset="-122"/>
                <a:ea typeface="微软雅黑" pitchFamily="34" charset="-122"/>
              </a:rPr>
              <a:t>目前，中国货币供应量分为以下三个层次：</a:t>
            </a:r>
            <a:endParaRPr lang="en-US" dirty="0" smtClean="0">
              <a:latin typeface="微软雅黑" pitchFamily="34" charset="-122"/>
              <a:ea typeface="微软雅黑" pitchFamily="34" charset="-122"/>
            </a:endParaRPr>
          </a:p>
          <a:p>
            <a:pPr algn="just">
              <a:buFont typeface="Arial" charset="0"/>
              <a:buNone/>
            </a:pPr>
            <a:endParaRPr lang="zh-CN" altLang="en-US" dirty="0" smtClean="0">
              <a:latin typeface="微软雅黑" pitchFamily="34" charset="-122"/>
              <a:ea typeface="微软雅黑" pitchFamily="34" charset="-122"/>
            </a:endParaRPr>
          </a:p>
          <a:p>
            <a:pPr algn="just"/>
            <a:r>
              <a:rPr lang="en-US" altLang="zh-CN" dirty="0" smtClean="0">
                <a:latin typeface="微软雅黑" pitchFamily="34" charset="-122"/>
                <a:ea typeface="微软雅黑" pitchFamily="34" charset="-122"/>
              </a:rPr>
              <a:t>M</a:t>
            </a:r>
            <a:r>
              <a:rPr lang="en-US" altLang="zh-CN" baseline="-25000" dirty="0" smtClean="0">
                <a:latin typeface="微软雅黑" pitchFamily="34" charset="-122"/>
                <a:ea typeface="微软雅黑" pitchFamily="34" charset="-122"/>
              </a:rPr>
              <a:t>0</a:t>
            </a:r>
            <a:r>
              <a:rPr lang="zh-CN" altLang="en-US" dirty="0" smtClean="0">
                <a:latin typeface="微软雅黑" pitchFamily="34" charset="-122"/>
                <a:ea typeface="微软雅黑" pitchFamily="34" charset="-122"/>
              </a:rPr>
              <a:t>＝流通中货币</a:t>
            </a:r>
          </a:p>
          <a:p>
            <a:pPr algn="just"/>
            <a:r>
              <a:rPr lang="zh-CN" altLang="en-US" dirty="0" smtClean="0">
                <a:latin typeface="微软雅黑" pitchFamily="34" charset="-122"/>
                <a:ea typeface="微软雅黑" pitchFamily="34" charset="-122"/>
              </a:rPr>
              <a:t>狭义货币</a:t>
            </a:r>
            <a:r>
              <a:rPr lang="en-US" altLang="zh-CN" dirty="0" smtClean="0">
                <a:latin typeface="微软雅黑" pitchFamily="34" charset="-122"/>
                <a:ea typeface="微软雅黑" pitchFamily="34" charset="-122"/>
              </a:rPr>
              <a:t>M</a:t>
            </a:r>
            <a:r>
              <a:rPr lang="en-US" altLang="zh-CN" baseline="-25000"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M</a:t>
            </a:r>
            <a:r>
              <a:rPr lang="en-US" altLang="zh-CN" baseline="-25000" dirty="0" smtClean="0">
                <a:latin typeface="微软雅黑" pitchFamily="34" charset="-122"/>
                <a:ea typeface="微软雅黑" pitchFamily="34" charset="-122"/>
              </a:rPr>
              <a:t>0</a:t>
            </a:r>
            <a:r>
              <a:rPr lang="zh-CN" altLang="en-US" dirty="0" smtClean="0">
                <a:latin typeface="微软雅黑" pitchFamily="34" charset="-122"/>
                <a:ea typeface="微软雅黑" pitchFamily="34" charset="-122"/>
              </a:rPr>
              <a:t>＋单位活期存款</a:t>
            </a:r>
          </a:p>
          <a:p>
            <a:pPr algn="just"/>
            <a:r>
              <a:rPr lang="zh-CN" altLang="en-US" dirty="0" smtClean="0">
                <a:latin typeface="微软雅黑" pitchFamily="34" charset="-122"/>
                <a:ea typeface="微软雅黑" pitchFamily="34" charset="-122"/>
              </a:rPr>
              <a:t>广义货币</a:t>
            </a:r>
            <a:r>
              <a:rPr lang="en-US" altLang="zh-CN" dirty="0" smtClean="0">
                <a:latin typeface="微软雅黑" pitchFamily="34" charset="-122"/>
                <a:ea typeface="微软雅黑" pitchFamily="34" charset="-122"/>
              </a:rPr>
              <a:t>M</a:t>
            </a:r>
            <a:r>
              <a:rPr lang="en-US" altLang="zh-CN" baseline="-25000"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M</a:t>
            </a:r>
            <a:r>
              <a:rPr lang="en-US" altLang="zh-CN" baseline="-25000"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＋准货币（单位定期存款＋个人存款＋其他存款）</a:t>
            </a:r>
          </a:p>
        </p:txBody>
      </p:sp>
      <p:sp>
        <p:nvSpPr>
          <p:cNvPr id="8" name="矩形 7">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11607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10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58</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4598054"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二</a:t>
            </a:r>
            <a:r>
              <a:rPr lang="zh-CN" altLang="en-US" sz="3000" b="1" dirty="0" smtClean="0">
                <a:solidFill>
                  <a:schemeClr val="bg1"/>
                </a:solidFill>
              </a:rPr>
              <a:t>、</a:t>
            </a:r>
            <a:r>
              <a:rPr lang="en-US" altLang="zh-CN" sz="3000" b="1" dirty="0" smtClean="0">
                <a:solidFill>
                  <a:schemeClr val="bg1"/>
                </a:solidFill>
              </a:rPr>
              <a:t>MFS</a:t>
            </a:r>
            <a:r>
              <a:rPr lang="zh-CN" altLang="en-US" sz="3000" b="1" dirty="0" smtClean="0">
                <a:solidFill>
                  <a:schemeClr val="bg1"/>
                </a:solidFill>
              </a:rPr>
              <a:t>的货币统计框架</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（一）货币统计框架概述</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对角圆角矩形 10">
            <a:extLst>
              <a:ext uri="{FF2B5EF4-FFF2-40B4-BE49-F238E27FC236}">
                <a16:creationId xmlns:a16="http://schemas.microsoft.com/office/drawing/2014/main" xmlns="" id="{0BF2ED7A-E552-4361-8952-AA55BB4F5BE6}"/>
              </a:ext>
            </a:extLst>
          </p:cNvPr>
          <p:cNvSpPr/>
          <p:nvPr/>
        </p:nvSpPr>
        <p:spPr>
          <a:xfrm>
            <a:off x="515936" y="1966618"/>
            <a:ext cx="2875757"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货币统计</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CDFFE2DC-8E43-1A46-9504-4F4E20FF515E}"/>
              </a:ext>
            </a:extLst>
          </p:cNvPr>
          <p:cNvSpPr/>
          <p:nvPr/>
        </p:nvSpPr>
        <p:spPr>
          <a:xfrm>
            <a:off x="3728917" y="1966618"/>
            <a:ext cx="8186857" cy="874407"/>
          </a:xfrm>
          <a:prstGeom prst="rect">
            <a:avLst/>
          </a:prstGeom>
        </p:spPr>
        <p:txBody>
          <a:bodyPr wrap="square">
            <a:spAutoFit/>
          </a:bodyPr>
          <a:lstStyle/>
          <a:p>
            <a:pPr>
              <a:lnSpc>
                <a:spcPct val="150000"/>
              </a:lnSpc>
            </a:pPr>
            <a:r>
              <a:rPr lang="zh-CN" altLang="en-US" dirty="0"/>
              <a:t>货币统计是对金融公司及其子部门的资产和负债的存量核算，资产和负债的变动涉及流量的核算，其结果以部门的资产负债表以及部门的概览表来展现。</a:t>
            </a:r>
            <a:endParaRPr lang="zh-CN" altLang="en-US" dirty="0"/>
          </a:p>
        </p:txBody>
      </p:sp>
      <p:sp>
        <p:nvSpPr>
          <p:cNvPr id="11" name="任意多边形 5">
            <a:extLst>
              <a:ext uri="{FF2B5EF4-FFF2-40B4-BE49-F238E27FC236}">
                <a16:creationId xmlns:a16="http://schemas.microsoft.com/office/drawing/2014/main" xmlns="" id="{16449FC9-59DC-412A-AC5F-117BE199B033}"/>
              </a:ext>
            </a:extLst>
          </p:cNvPr>
          <p:cNvSpPr/>
          <p:nvPr/>
        </p:nvSpPr>
        <p:spPr>
          <a:xfrm>
            <a:off x="515936" y="3889159"/>
            <a:ext cx="3672948" cy="959400"/>
          </a:xfrm>
          <a:custGeom>
            <a:avLst/>
            <a:gdLst>
              <a:gd name="connsiteX0" fmla="*/ 0 w 8535881"/>
              <a:gd name="connsiteY0" fmla="*/ 319806 h 1918800"/>
              <a:gd name="connsiteX1" fmla="*/ 319806 w 8535881"/>
              <a:gd name="connsiteY1" fmla="*/ 0 h 1918800"/>
              <a:gd name="connsiteX2" fmla="*/ 8216075 w 8535881"/>
              <a:gd name="connsiteY2" fmla="*/ 0 h 1918800"/>
              <a:gd name="connsiteX3" fmla="*/ 8535881 w 8535881"/>
              <a:gd name="connsiteY3" fmla="*/ 319806 h 1918800"/>
              <a:gd name="connsiteX4" fmla="*/ 8535881 w 8535881"/>
              <a:gd name="connsiteY4" fmla="*/ 1598994 h 1918800"/>
              <a:gd name="connsiteX5" fmla="*/ 8216075 w 8535881"/>
              <a:gd name="connsiteY5" fmla="*/ 1918800 h 1918800"/>
              <a:gd name="connsiteX6" fmla="*/ 319806 w 8535881"/>
              <a:gd name="connsiteY6" fmla="*/ 1918800 h 1918800"/>
              <a:gd name="connsiteX7" fmla="*/ 0 w 8535881"/>
              <a:gd name="connsiteY7" fmla="*/ 1598994 h 1918800"/>
              <a:gd name="connsiteX8" fmla="*/ 0 w 8535881"/>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5881" h="1918800">
                <a:moveTo>
                  <a:pt x="0" y="319806"/>
                </a:moveTo>
                <a:cubicBezTo>
                  <a:pt x="0" y="143182"/>
                  <a:pt x="143182" y="0"/>
                  <a:pt x="319806" y="0"/>
                </a:cubicBezTo>
                <a:lnTo>
                  <a:pt x="8216075" y="0"/>
                </a:lnTo>
                <a:cubicBezTo>
                  <a:pt x="8392699" y="0"/>
                  <a:pt x="8535881" y="143182"/>
                  <a:pt x="8535881" y="319806"/>
                </a:cubicBezTo>
                <a:lnTo>
                  <a:pt x="8535881" y="1598994"/>
                </a:lnTo>
                <a:cubicBezTo>
                  <a:pt x="8535881" y="1775618"/>
                  <a:pt x="8392699" y="1918800"/>
                  <a:pt x="8216075" y="1918800"/>
                </a:cubicBezTo>
                <a:lnTo>
                  <a:pt x="319806" y="1918800"/>
                </a:lnTo>
                <a:cubicBezTo>
                  <a:pt x="143182" y="1918800"/>
                  <a:pt x="0" y="1775618"/>
                  <a:pt x="0" y="1598994"/>
                </a:cubicBezTo>
                <a:lnTo>
                  <a:pt x="0" y="319806"/>
                </a:lnTo>
                <a:close/>
              </a:path>
            </a:pathLst>
          </a:custGeom>
          <a:solidFill>
            <a:srgbClr val="95C6E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304" tIns="93668" rIns="416304" bIns="93668" numCol="1" spcCol="1270" anchor="ctr" anchorCtr="0">
            <a:noAutofit/>
          </a:bodyPr>
          <a:lstStyle/>
          <a:p>
            <a:pPr lvl="0" algn="just" defTabSz="1244600">
              <a:lnSpc>
                <a:spcPct val="150000"/>
              </a:lnSpc>
              <a:spcBef>
                <a:spcPct val="0"/>
              </a:spcBef>
              <a:spcAft>
                <a:spcPct val="35000"/>
              </a:spcAft>
            </a:pPr>
            <a:r>
              <a:rPr lang="zh-CN" altLang="en-US" sz="2400" b="1" kern="1200" dirty="0" smtClean="0">
                <a:solidFill>
                  <a:schemeClr val="tx1"/>
                </a:solidFill>
                <a:latin typeface="微软雅黑" panose="020B0503020204020204" pitchFamily="34" charset="-122"/>
                <a:ea typeface="微软雅黑" panose="020B0503020204020204" pitchFamily="34" charset="-122"/>
              </a:rPr>
              <a:t>货币统计的基本思路</a:t>
            </a:r>
            <a:endParaRPr lang="zh-CN" altLang="en-US" sz="2400" b="1" kern="1200" dirty="0">
              <a:solidFill>
                <a:schemeClr val="tx1"/>
              </a:solidFill>
              <a:latin typeface="微软雅黑" panose="020B0503020204020204" pitchFamily="34" charset="-122"/>
              <a:ea typeface="微软雅黑" panose="020B0503020204020204" pitchFamily="34" charset="-122"/>
            </a:endParaRPr>
          </a:p>
        </p:txBody>
      </p:sp>
      <p:sp>
        <p:nvSpPr>
          <p:cNvPr id="13" name="任意多边形 5">
            <a:extLst>
              <a:ext uri="{FF2B5EF4-FFF2-40B4-BE49-F238E27FC236}">
                <a16:creationId xmlns:a16="http://schemas.microsoft.com/office/drawing/2014/main" xmlns="" id="{16449FC9-59DC-412A-AC5F-117BE199B033}"/>
              </a:ext>
            </a:extLst>
          </p:cNvPr>
          <p:cNvSpPr/>
          <p:nvPr/>
        </p:nvSpPr>
        <p:spPr>
          <a:xfrm>
            <a:off x="4495800" y="2929758"/>
            <a:ext cx="7353300" cy="3375791"/>
          </a:xfrm>
          <a:custGeom>
            <a:avLst/>
            <a:gdLst>
              <a:gd name="connsiteX0" fmla="*/ 0 w 8535881"/>
              <a:gd name="connsiteY0" fmla="*/ 319806 h 1918800"/>
              <a:gd name="connsiteX1" fmla="*/ 319806 w 8535881"/>
              <a:gd name="connsiteY1" fmla="*/ 0 h 1918800"/>
              <a:gd name="connsiteX2" fmla="*/ 8216075 w 8535881"/>
              <a:gd name="connsiteY2" fmla="*/ 0 h 1918800"/>
              <a:gd name="connsiteX3" fmla="*/ 8535881 w 8535881"/>
              <a:gd name="connsiteY3" fmla="*/ 319806 h 1918800"/>
              <a:gd name="connsiteX4" fmla="*/ 8535881 w 8535881"/>
              <a:gd name="connsiteY4" fmla="*/ 1598994 h 1918800"/>
              <a:gd name="connsiteX5" fmla="*/ 8216075 w 8535881"/>
              <a:gd name="connsiteY5" fmla="*/ 1918800 h 1918800"/>
              <a:gd name="connsiteX6" fmla="*/ 319806 w 8535881"/>
              <a:gd name="connsiteY6" fmla="*/ 1918800 h 1918800"/>
              <a:gd name="connsiteX7" fmla="*/ 0 w 8535881"/>
              <a:gd name="connsiteY7" fmla="*/ 1598994 h 1918800"/>
              <a:gd name="connsiteX8" fmla="*/ 0 w 8535881"/>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5881" h="1918800">
                <a:moveTo>
                  <a:pt x="0" y="319806"/>
                </a:moveTo>
                <a:cubicBezTo>
                  <a:pt x="0" y="143182"/>
                  <a:pt x="143182" y="0"/>
                  <a:pt x="319806" y="0"/>
                </a:cubicBezTo>
                <a:lnTo>
                  <a:pt x="8216075" y="0"/>
                </a:lnTo>
                <a:cubicBezTo>
                  <a:pt x="8392699" y="0"/>
                  <a:pt x="8535881" y="143182"/>
                  <a:pt x="8535881" y="319806"/>
                </a:cubicBezTo>
                <a:lnTo>
                  <a:pt x="8535881" y="1598994"/>
                </a:lnTo>
                <a:cubicBezTo>
                  <a:pt x="8535881" y="1775618"/>
                  <a:pt x="8392699" y="1918800"/>
                  <a:pt x="8216075" y="1918800"/>
                </a:cubicBezTo>
                <a:lnTo>
                  <a:pt x="319806" y="1918800"/>
                </a:lnTo>
                <a:cubicBezTo>
                  <a:pt x="143182" y="1918800"/>
                  <a:pt x="0" y="1775618"/>
                  <a:pt x="0" y="1598994"/>
                </a:cubicBezTo>
                <a:lnTo>
                  <a:pt x="0" y="319806"/>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304" tIns="93668" rIns="416304" bIns="93668" numCol="1" spcCol="1270" anchor="ctr" anchorCtr="0">
            <a:noAutofit/>
          </a:bodyPr>
          <a:lstStyle/>
          <a:p>
            <a:pPr lvl="0" algn="just" defTabSz="1244600">
              <a:lnSpc>
                <a:spcPct val="150000"/>
              </a:lnSpc>
              <a:spcBef>
                <a:spcPct val="0"/>
              </a:spcBef>
              <a:spcAft>
                <a:spcPct val="35000"/>
              </a:spcAft>
            </a:pPr>
            <a:r>
              <a:rPr lang="zh-CN" altLang="en-US" sz="2000" dirty="0" smtClean="0">
                <a:solidFill>
                  <a:srgbClr val="FF0000"/>
                </a:solidFill>
                <a:latin typeface="微软雅黑" panose="020B0503020204020204" pitchFamily="34" charset="-122"/>
                <a:ea typeface="微软雅黑" panose="020B0503020204020204" pitchFamily="34" charset="-122"/>
              </a:rPr>
              <a:t>首先</a:t>
            </a:r>
            <a:r>
              <a:rPr lang="zh-CN" altLang="en-US" sz="2000" dirty="0" smtClean="0">
                <a:solidFill>
                  <a:schemeClr val="tx1"/>
                </a:solidFill>
                <a:latin typeface="微软雅黑" panose="020B0503020204020204" pitchFamily="34" charset="-122"/>
                <a:ea typeface="微软雅黑" panose="020B0503020204020204" pitchFamily="34" charset="-122"/>
              </a:rPr>
              <a:t>，将</a:t>
            </a:r>
            <a:r>
              <a:rPr lang="zh-CN" altLang="en-US" sz="2000" dirty="0">
                <a:solidFill>
                  <a:schemeClr val="tx1"/>
                </a:solidFill>
                <a:latin typeface="微软雅黑" panose="020B0503020204020204" pitchFamily="34" charset="-122"/>
                <a:ea typeface="微软雅黑" panose="020B0503020204020204" pitchFamily="34" charset="-122"/>
              </a:rPr>
              <a:t>金融公司部门进行分解</a:t>
            </a:r>
            <a:r>
              <a:rPr lang="zh-CN" altLang="en-US" sz="2000" dirty="0" smtClean="0">
                <a:solidFill>
                  <a:schemeClr val="tx1"/>
                </a:solidFill>
                <a:latin typeface="微软雅黑" panose="020B0503020204020204" pitchFamily="34" charset="-122"/>
                <a:ea typeface="微软雅黑" panose="020B0503020204020204" pitchFamily="34" charset="-122"/>
              </a:rPr>
              <a:t>，形成</a:t>
            </a:r>
            <a:r>
              <a:rPr lang="zh-CN" altLang="en-US" sz="2000" dirty="0">
                <a:solidFill>
                  <a:schemeClr val="tx1"/>
                </a:solidFill>
                <a:latin typeface="微软雅黑" panose="020B0503020204020204" pitchFamily="34" charset="-122"/>
                <a:ea typeface="微软雅黑" panose="020B0503020204020204" pitchFamily="34" charset="-122"/>
              </a:rPr>
              <a:t>金融</a:t>
            </a:r>
            <a:r>
              <a:rPr lang="zh-CN" altLang="en-US" sz="2000" dirty="0" smtClean="0">
                <a:solidFill>
                  <a:schemeClr val="tx1"/>
                </a:solidFill>
                <a:latin typeface="微软雅黑" panose="020B0503020204020204" pitchFamily="34" charset="-122"/>
                <a:ea typeface="微软雅黑" panose="020B0503020204020204" pitchFamily="34" charset="-122"/>
              </a:rPr>
              <a:t>公司部门</a:t>
            </a:r>
            <a:r>
              <a:rPr lang="zh-CN" altLang="en-US" sz="2000" dirty="0">
                <a:solidFill>
                  <a:schemeClr val="tx1"/>
                </a:solidFill>
                <a:latin typeface="微软雅黑" panose="020B0503020204020204" pitchFamily="34" charset="-122"/>
                <a:ea typeface="微软雅黑" panose="020B0503020204020204" pitchFamily="34" charset="-122"/>
              </a:rPr>
              <a:t>的分类体系</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ct val="35000"/>
              </a:spcAft>
            </a:pPr>
            <a:r>
              <a:rPr lang="zh-CN" altLang="en-US" sz="2000" dirty="0" smtClean="0">
                <a:solidFill>
                  <a:srgbClr val="FF0000"/>
                </a:solidFill>
                <a:latin typeface="微软雅黑" panose="020B0503020204020204" pitchFamily="34" charset="-122"/>
                <a:ea typeface="微软雅黑" panose="020B0503020204020204" pitchFamily="34" charset="-122"/>
              </a:rPr>
              <a:t>其次</a:t>
            </a:r>
            <a:r>
              <a:rPr lang="zh-CN" altLang="en-US" sz="2000" dirty="0" smtClean="0">
                <a:solidFill>
                  <a:schemeClr val="tx1"/>
                </a:solidFill>
                <a:latin typeface="微软雅黑" panose="020B0503020204020204" pitchFamily="34" charset="-122"/>
                <a:ea typeface="微软雅黑" panose="020B0503020204020204" pitchFamily="34" charset="-122"/>
              </a:rPr>
              <a:t>，在</a:t>
            </a:r>
            <a:r>
              <a:rPr lang="zh-CN" altLang="en-US" sz="2000" dirty="0">
                <a:solidFill>
                  <a:schemeClr val="tx1"/>
                </a:solidFill>
                <a:latin typeface="微软雅黑" panose="020B0503020204020204" pitchFamily="34" charset="-122"/>
                <a:ea typeface="微软雅黑" panose="020B0503020204020204" pitchFamily="34" charset="-122"/>
              </a:rPr>
              <a:t>金融公司部门分类的基础上</a:t>
            </a:r>
            <a:r>
              <a:rPr lang="zh-CN" altLang="en-US" sz="2000" dirty="0" smtClean="0">
                <a:solidFill>
                  <a:schemeClr val="tx1"/>
                </a:solidFill>
                <a:latin typeface="微软雅黑" panose="020B0503020204020204" pitchFamily="34" charset="-122"/>
                <a:ea typeface="微软雅黑" panose="020B0503020204020204" pitchFamily="34" charset="-122"/>
              </a:rPr>
              <a:t>，对</a:t>
            </a:r>
            <a:r>
              <a:rPr lang="zh-CN" altLang="en-US" sz="2000" dirty="0">
                <a:solidFill>
                  <a:schemeClr val="tx1"/>
                </a:solidFill>
                <a:latin typeface="微软雅黑" panose="020B0503020204020204" pitchFamily="34" charset="-122"/>
                <a:ea typeface="微软雅黑" panose="020B0503020204020204" pitchFamily="34" charset="-122"/>
              </a:rPr>
              <a:t>金融公司的所有机构单位进行</a:t>
            </a:r>
            <a:r>
              <a:rPr lang="zh-CN" altLang="en-US" sz="2000" dirty="0" smtClean="0">
                <a:solidFill>
                  <a:schemeClr val="tx1"/>
                </a:solidFill>
                <a:latin typeface="微软雅黑" panose="020B0503020204020204" pitchFamily="34" charset="-122"/>
                <a:ea typeface="微软雅黑" panose="020B0503020204020204" pitchFamily="34" charset="-122"/>
              </a:rPr>
              <a:t>各个</a:t>
            </a:r>
            <a:r>
              <a:rPr lang="zh-CN" altLang="en-US" sz="2000" dirty="0">
                <a:solidFill>
                  <a:schemeClr val="tx1"/>
                </a:solidFill>
                <a:latin typeface="微软雅黑" panose="020B0503020204020204" pitchFamily="34" charset="-122"/>
                <a:ea typeface="微软雅黑" panose="020B0503020204020204" pitchFamily="34" charset="-122"/>
              </a:rPr>
              <a:t>层次的货币统计汇总</a:t>
            </a:r>
            <a:r>
              <a:rPr lang="zh-CN" altLang="en-US" sz="2000" dirty="0" smtClean="0">
                <a:solidFill>
                  <a:schemeClr val="tx1"/>
                </a:solidFill>
                <a:latin typeface="微软雅黑" panose="020B0503020204020204" pitchFamily="34" charset="-122"/>
                <a:ea typeface="微软雅黑" panose="020B0503020204020204" pitchFamily="34" charset="-122"/>
              </a:rPr>
              <a:t>，最终</a:t>
            </a:r>
            <a:r>
              <a:rPr lang="zh-CN" altLang="en-US" sz="2000" dirty="0">
                <a:solidFill>
                  <a:schemeClr val="tx1"/>
                </a:solidFill>
                <a:latin typeface="微软雅黑" panose="020B0503020204020204" pitchFamily="34" charset="-122"/>
                <a:ea typeface="微软雅黑" panose="020B0503020204020204" pitchFamily="34" charset="-122"/>
              </a:rPr>
              <a:t>形成金融公司部门概览表。</a:t>
            </a:r>
            <a:endParaRPr lang="zh-CN" altLang="en-US" sz="2000" kern="12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2882233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59</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4598054"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二</a:t>
            </a:r>
            <a:r>
              <a:rPr lang="zh-CN" altLang="en-US" sz="3000" b="1" dirty="0" smtClean="0">
                <a:solidFill>
                  <a:schemeClr val="bg1"/>
                </a:solidFill>
              </a:rPr>
              <a:t>、</a:t>
            </a:r>
            <a:r>
              <a:rPr lang="en-US" altLang="zh-CN" sz="3000" b="1" dirty="0" smtClean="0">
                <a:solidFill>
                  <a:schemeClr val="bg1"/>
                </a:solidFill>
              </a:rPr>
              <a:t>MFS</a:t>
            </a:r>
            <a:r>
              <a:rPr lang="zh-CN" altLang="en-US" sz="3000" b="1" dirty="0" smtClean="0">
                <a:solidFill>
                  <a:schemeClr val="bg1"/>
                </a:solidFill>
              </a:rPr>
              <a:t>的货币统计框架</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713" y="1414960"/>
            <a:ext cx="4541973" cy="48720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857732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对角圆角矩形 10">
            <a:extLst>
              <a:ext uri="{FF2B5EF4-FFF2-40B4-BE49-F238E27FC236}">
                <a16:creationId xmlns:a16="http://schemas.microsoft.com/office/drawing/2014/main" xmlns="" id="{347A1711-A3EC-47E2-9FCB-812AB9F2297C}"/>
              </a:ext>
            </a:extLst>
          </p:cNvPr>
          <p:cNvSpPr/>
          <p:nvPr/>
        </p:nvSpPr>
        <p:spPr>
          <a:xfrm>
            <a:off x="515938" y="1276562"/>
            <a:ext cx="3238612"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rPr>
              <a:t>最终消费</a:t>
            </a:r>
            <a:endParaRPr lang="zh-CN" altLang="en-US" sz="2800" b="1" dirty="0">
              <a:solidFill>
                <a:schemeClr val="bg1"/>
              </a:solidFill>
              <a:effectLst>
                <a:outerShdw blurRad="38100" dist="38100" dir="2700000" algn="tl">
                  <a:srgbClr val="000000">
                    <a:alpha val="43137"/>
                  </a:srgbClr>
                </a:outerShdw>
              </a:effectLst>
            </a:endParaRPr>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6</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4035312" y="1154199"/>
            <a:ext cx="7351302" cy="1015663"/>
          </a:xfrm>
          <a:prstGeom prst="rect">
            <a:avLst/>
          </a:prstGeom>
        </p:spPr>
        <p:txBody>
          <a:bodyPr wrap="square">
            <a:spAutoFit/>
          </a:bodyPr>
          <a:lstStyle/>
          <a:p>
            <a:r>
              <a:rPr lang="zh-CN" altLang="en-US" sz="2000" b="1" dirty="0"/>
              <a:t>在国民经济核算和国民经济统计中，消费指的是最终消费（</a:t>
            </a:r>
            <a:r>
              <a:rPr lang="en-US" altLang="zh-CN" sz="2000" b="1" dirty="0"/>
              <a:t>final consumption</a:t>
            </a:r>
            <a:r>
              <a:rPr lang="zh-CN" altLang="en-US" sz="2000" b="1" dirty="0"/>
              <a:t>），是为满足个人或公众的需要或欲望而对货物和服务的使用。</a:t>
            </a:r>
          </a:p>
        </p:txBody>
      </p:sp>
      <p:grpSp>
        <p:nvGrpSpPr>
          <p:cNvPr id="16" name="组合 15">
            <a:extLst>
              <a:ext uri="{FF2B5EF4-FFF2-40B4-BE49-F238E27FC236}">
                <a16:creationId xmlns:a16="http://schemas.microsoft.com/office/drawing/2014/main" xmlns="" id="{63004703-EB7B-0D4C-B49D-853C07ADE047}"/>
              </a:ext>
            </a:extLst>
          </p:cNvPr>
          <p:cNvGrpSpPr/>
          <p:nvPr/>
        </p:nvGrpSpPr>
        <p:grpSpPr>
          <a:xfrm>
            <a:off x="4855576" y="2570409"/>
            <a:ext cx="775871" cy="1996987"/>
            <a:chOff x="3161605" y="3783143"/>
            <a:chExt cx="1026311" cy="3861469"/>
          </a:xfrm>
          <a:effectLst>
            <a:outerShdw blurRad="50800" dist="38100" dir="2700000" algn="tl" rotWithShape="0">
              <a:prstClr val="black">
                <a:alpha val="40000"/>
              </a:prstClr>
            </a:outerShdw>
          </a:effectLst>
        </p:grpSpPr>
        <p:grpSp>
          <p:nvGrpSpPr>
            <p:cNvPr id="17" name="组合 16">
              <a:extLst>
                <a:ext uri="{FF2B5EF4-FFF2-40B4-BE49-F238E27FC236}">
                  <a16:creationId xmlns:a16="http://schemas.microsoft.com/office/drawing/2014/main" xmlns="" id="{3E31C9D6-B1A3-C14E-87E9-0AB57BBEADDE}"/>
                </a:ext>
              </a:extLst>
            </p:cNvPr>
            <p:cNvGrpSpPr/>
            <p:nvPr/>
          </p:nvGrpSpPr>
          <p:grpSpPr>
            <a:xfrm>
              <a:off x="3163398" y="3783143"/>
              <a:ext cx="1024518" cy="3861469"/>
              <a:chOff x="3163398" y="3783143"/>
              <a:chExt cx="1024518" cy="3861469"/>
            </a:xfrm>
          </p:grpSpPr>
          <p:sp>
            <p:nvSpPr>
              <p:cNvPr id="20" name="任意多边形 8">
                <a:extLst>
                  <a:ext uri="{FF2B5EF4-FFF2-40B4-BE49-F238E27FC236}">
                    <a16:creationId xmlns:a16="http://schemas.microsoft.com/office/drawing/2014/main" xmlns="" id="{DE7452AB-60F5-7E45-B4A9-83A219EEFB95}"/>
                  </a:ext>
                </a:extLst>
              </p:cNvPr>
              <p:cNvSpPr/>
              <p:nvPr/>
            </p:nvSpPr>
            <p:spPr>
              <a:xfrm>
                <a:off x="3174667" y="5713877"/>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sp>
            <p:nvSpPr>
              <p:cNvPr id="21" name="任意多边形 11">
                <a:extLst>
                  <a:ext uri="{FF2B5EF4-FFF2-40B4-BE49-F238E27FC236}">
                    <a16:creationId xmlns:a16="http://schemas.microsoft.com/office/drawing/2014/main" xmlns="" id="{C8A34AA2-BE90-0949-9D57-84AFC4AB8EB2}"/>
                  </a:ext>
                </a:extLst>
              </p:cNvPr>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grpSp>
        <p:sp>
          <p:nvSpPr>
            <p:cNvPr id="19" name="任意多边形 9">
              <a:extLst>
                <a:ext uri="{FF2B5EF4-FFF2-40B4-BE49-F238E27FC236}">
                  <a16:creationId xmlns:a16="http://schemas.microsoft.com/office/drawing/2014/main" xmlns="" id="{C7566F73-9EAC-FD4B-9AF9-40D4A4322525}"/>
                </a:ext>
              </a:extLst>
            </p:cNvPr>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lstStyle/>
            <a:p>
              <a:pPr lvl="0" algn="ctr" defTabSz="222250">
                <a:lnSpc>
                  <a:spcPct val="90000"/>
                </a:lnSpc>
                <a:spcBef>
                  <a:spcPct val="0"/>
                </a:spcBef>
                <a:spcAft>
                  <a:spcPct val="35000"/>
                </a:spcAft>
              </a:pPr>
              <a:endParaRPr lang="zh-CN" altLang="en-US" sz="500" kern="1200"/>
            </a:p>
          </p:txBody>
        </p:sp>
      </p:grpSp>
      <p:sp>
        <p:nvSpPr>
          <p:cNvPr id="22" name="椭圆 21">
            <a:extLst>
              <a:ext uri="{FF2B5EF4-FFF2-40B4-BE49-F238E27FC236}">
                <a16:creationId xmlns:a16="http://schemas.microsoft.com/office/drawing/2014/main" xmlns="" id="{BEAB0675-0857-7640-852F-1E7A80349790}"/>
              </a:ext>
            </a:extLst>
          </p:cNvPr>
          <p:cNvSpPr/>
          <p:nvPr/>
        </p:nvSpPr>
        <p:spPr>
          <a:xfrm rot="16200000">
            <a:off x="2321353" y="2409378"/>
            <a:ext cx="2178843" cy="2366340"/>
          </a:xfrm>
          <a:prstGeom prst="ellipse">
            <a:avLst/>
          </a:prstGeom>
          <a:gradFill flip="none" rotWithShape="1">
            <a:gsLst>
              <a:gs pos="0">
                <a:schemeClr val="bg1"/>
              </a:gs>
              <a:gs pos="50000">
                <a:schemeClr val="bg1"/>
              </a:gs>
              <a:gs pos="100000">
                <a:schemeClr val="accent6">
                  <a:lumMod val="40000"/>
                  <a:lumOff val="60000"/>
                </a:schemeClr>
              </a:gs>
            </a:gsLst>
            <a:path path="circle">
              <a:fillToRect l="50000" t="50000" r="50000" b="50000"/>
            </a:path>
            <a:tileRect/>
          </a:gradFill>
          <a:ln w="317500" cap="sq" cmpd="thickThin">
            <a:solidFill>
              <a:srgbClr val="00A9F3"/>
            </a:solidFill>
            <a:prstDash val="solid"/>
            <a:bevel/>
          </a:ln>
          <a:scene3d>
            <a:camera prst="orthographicFront"/>
            <a:lightRig rig="threePt" dir="t"/>
          </a:scene3d>
          <a:sp3d>
            <a:bevelT w="152400" h="508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1274" tIns="41275" rIns="41275" bIns="41274" numCol="1" spcCol="1270" anchor="ctr" anchorCtr="0">
            <a:noAutofit/>
          </a:bodyPr>
          <a:lstStyle/>
          <a:p>
            <a:pPr lvl="0" algn="ctr" defTabSz="2889250">
              <a:lnSpc>
                <a:spcPct val="90000"/>
              </a:lnSpc>
              <a:spcBef>
                <a:spcPct val="0"/>
              </a:spcBef>
              <a:spcAft>
                <a:spcPct val="35000"/>
              </a:spcAft>
            </a:pPr>
            <a:r>
              <a:rPr lang="zh-CN" altLang="en-US" sz="3000" b="1" kern="1200" dirty="0" smtClean="0">
                <a:solidFill>
                  <a:srgbClr val="00A9F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消费主体</a:t>
            </a:r>
            <a:endParaRPr lang="zh-CN" altLang="en-US" sz="3000" kern="1200" dirty="0">
              <a:solidFill>
                <a:srgbClr val="00A9F3"/>
              </a:solidFill>
              <a:effectLst>
                <a:outerShdw blurRad="38100" dist="38100" dir="2700000" algn="tl">
                  <a:srgbClr val="000000">
                    <a:alpha val="43137"/>
                  </a:srgbClr>
                </a:outerShdw>
              </a:effectLst>
            </a:endParaRPr>
          </a:p>
        </p:txBody>
      </p:sp>
      <p:sp>
        <p:nvSpPr>
          <p:cNvPr id="24" name="圆角矩形 14">
            <a:extLst>
              <a:ext uri="{FF2B5EF4-FFF2-40B4-BE49-F238E27FC236}">
                <a16:creationId xmlns:a16="http://schemas.microsoft.com/office/drawing/2014/main" xmlns="" id="{B3E82599-F9D2-824D-AC3F-C682B85320AB}"/>
              </a:ext>
            </a:extLst>
          </p:cNvPr>
          <p:cNvSpPr/>
          <p:nvPr/>
        </p:nvSpPr>
        <p:spPr>
          <a:xfrm>
            <a:off x="5868820" y="2282241"/>
            <a:ext cx="4279520" cy="576335"/>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住户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5" name="圆角矩形 15">
            <a:extLst>
              <a:ext uri="{FF2B5EF4-FFF2-40B4-BE49-F238E27FC236}">
                <a16:creationId xmlns:a16="http://schemas.microsoft.com/office/drawing/2014/main" xmlns="" id="{90B65116-54DC-5D4D-8D20-6CABC8115267}"/>
              </a:ext>
            </a:extLst>
          </p:cNvPr>
          <p:cNvSpPr/>
          <p:nvPr/>
        </p:nvSpPr>
        <p:spPr>
          <a:xfrm>
            <a:off x="5868819" y="3280734"/>
            <a:ext cx="4279520" cy="576335"/>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政府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6" name="圆角矩形 13">
            <a:extLst>
              <a:ext uri="{FF2B5EF4-FFF2-40B4-BE49-F238E27FC236}">
                <a16:creationId xmlns:a16="http://schemas.microsoft.com/office/drawing/2014/main" xmlns="" id="{6490D3B5-B06F-7248-B109-23B05336BAFB}"/>
              </a:ext>
            </a:extLst>
          </p:cNvPr>
          <p:cNvSpPr/>
          <p:nvPr/>
        </p:nvSpPr>
        <p:spPr>
          <a:xfrm>
            <a:off x="5868819" y="4236524"/>
            <a:ext cx="4279519" cy="576335"/>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为住户服务的非营利机构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0" name="TextBox 49">
            <a:extLst>
              <a:ext uri="{FF2B5EF4-FFF2-40B4-BE49-F238E27FC236}">
                <a16:creationId xmlns:a16="http://schemas.microsoft.com/office/drawing/2014/main" xmlns="" id="{269EDFB9-B47B-41A3-983B-AC15F9F43AA5}"/>
              </a:ext>
            </a:extLst>
          </p:cNvPr>
          <p:cNvSpPr txBox="1"/>
          <p:nvPr/>
        </p:nvSpPr>
        <p:spPr>
          <a:xfrm>
            <a:off x="1538707" y="5257953"/>
            <a:ext cx="9258105" cy="830997"/>
          </a:xfrm>
          <a:prstGeom prst="rect">
            <a:avLst/>
          </a:prstGeom>
          <a:noFill/>
        </p:spPr>
        <p:txBody>
          <a:bodyPr wrap="square" rtlCol="0">
            <a:spAutoFit/>
          </a:bodyPr>
          <a:lstStyle/>
          <a:p>
            <a:pPr marL="342900" lvl="0" indent="-342900">
              <a:buFont typeface="Arial" pitchFamily="34" charset="0"/>
              <a:buChar char="•"/>
              <a:defRPr/>
            </a:pPr>
            <a:r>
              <a:rPr lang="zh-CN" altLang="en-US" sz="2400" b="1" kern="0" dirty="0">
                <a:solidFill>
                  <a:sysClr val="windowText" lastClr="000000">
                    <a:lumMod val="65000"/>
                    <a:lumOff val="35000"/>
                  </a:sysClr>
                </a:solidFill>
                <a:ea typeface="微软雅黑" pitchFamily="34" charset="-122"/>
                <a:cs typeface="Arial" pitchFamily="34" charset="0"/>
              </a:rPr>
              <a:t>非金融公司和金融公司没有消费功能。</a:t>
            </a:r>
          </a:p>
          <a:p>
            <a:pPr marL="342900" lvl="0" indent="-342900">
              <a:buFont typeface="Arial" pitchFamily="34" charset="0"/>
              <a:buChar char="•"/>
              <a:defRPr/>
            </a:pPr>
            <a:r>
              <a:rPr lang="zh-CN" altLang="en-US" sz="2400" b="1" kern="0" dirty="0">
                <a:solidFill>
                  <a:sysClr val="windowText" lastClr="000000">
                    <a:lumMod val="65000"/>
                    <a:lumOff val="35000"/>
                  </a:sysClr>
                </a:solidFill>
                <a:ea typeface="微软雅黑" pitchFamily="34" charset="-122"/>
                <a:cs typeface="Arial" pitchFamily="34" charset="0"/>
              </a:rPr>
              <a:t>在</a:t>
            </a:r>
            <a:r>
              <a:rPr lang="en-US" altLang="zh-CN" sz="2400" b="1" kern="0" dirty="0">
                <a:solidFill>
                  <a:sysClr val="windowText" lastClr="000000">
                    <a:lumMod val="65000"/>
                    <a:lumOff val="35000"/>
                  </a:sysClr>
                </a:solidFill>
                <a:ea typeface="微软雅黑" pitchFamily="34" charset="-122"/>
                <a:cs typeface="Arial" pitchFamily="34" charset="0"/>
              </a:rPr>
              <a:t>SNA</a:t>
            </a:r>
            <a:r>
              <a:rPr lang="zh-CN" altLang="en-US" sz="2400" b="1" kern="0" dirty="0">
                <a:solidFill>
                  <a:sysClr val="windowText" lastClr="000000">
                    <a:lumMod val="65000"/>
                    <a:lumOff val="35000"/>
                  </a:sysClr>
                </a:solidFill>
                <a:ea typeface="微软雅黑" pitchFamily="34" charset="-122"/>
                <a:cs typeface="Arial" pitchFamily="34" charset="0"/>
              </a:rPr>
              <a:t>中，消费核算包含在收入使用核算中。 </a:t>
            </a:r>
          </a:p>
        </p:txBody>
      </p:sp>
      <p:sp>
        <p:nvSpPr>
          <p:cNvPr id="23" name="矩形 22">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565601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60</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4598054"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二</a:t>
            </a:r>
            <a:r>
              <a:rPr lang="zh-CN" altLang="en-US" sz="3000" b="1" dirty="0" smtClean="0">
                <a:solidFill>
                  <a:schemeClr val="bg1"/>
                </a:solidFill>
              </a:rPr>
              <a:t>、</a:t>
            </a:r>
            <a:r>
              <a:rPr lang="en-US" altLang="zh-CN" sz="3000" b="1" dirty="0" smtClean="0">
                <a:solidFill>
                  <a:schemeClr val="bg1"/>
                </a:solidFill>
              </a:rPr>
              <a:t>MFS</a:t>
            </a:r>
            <a:r>
              <a:rPr lang="zh-CN" altLang="en-US" sz="3000" b="1" dirty="0" smtClean="0">
                <a:solidFill>
                  <a:schemeClr val="bg1"/>
                </a:solidFill>
              </a:rPr>
              <a:t>的货币统计框架</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（一）金融公司概览</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对角圆角矩形 10">
            <a:extLst>
              <a:ext uri="{FF2B5EF4-FFF2-40B4-BE49-F238E27FC236}">
                <a16:creationId xmlns:a16="http://schemas.microsoft.com/office/drawing/2014/main" xmlns="" id="{0BF2ED7A-E552-4361-8952-AA55BB4F5BE6}"/>
              </a:ext>
            </a:extLst>
          </p:cNvPr>
          <p:cNvSpPr/>
          <p:nvPr/>
        </p:nvSpPr>
        <p:spPr>
          <a:xfrm>
            <a:off x="515936" y="1966618"/>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金融公司概览表</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CDFFE2DC-8E43-1A46-9504-4F4E20FF515E}"/>
              </a:ext>
            </a:extLst>
          </p:cNvPr>
          <p:cNvSpPr/>
          <p:nvPr/>
        </p:nvSpPr>
        <p:spPr>
          <a:xfrm>
            <a:off x="4005144" y="1966618"/>
            <a:ext cx="7758232" cy="507831"/>
          </a:xfrm>
          <a:prstGeom prst="rect">
            <a:avLst/>
          </a:prstGeom>
        </p:spPr>
        <p:txBody>
          <a:bodyPr wrap="square">
            <a:spAutoFit/>
          </a:bodyPr>
          <a:lstStyle/>
          <a:p>
            <a:pPr>
              <a:lnSpc>
                <a:spcPct val="150000"/>
              </a:lnSpc>
            </a:pPr>
            <a:r>
              <a:rPr lang="zh-CN" altLang="en-US" dirty="0"/>
              <a:t>金融公司概览表是存款性公司概览表和其他金融性公司概览表的汇总。</a:t>
            </a:r>
            <a:endParaRPr lang="zh-CN"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706" y="2914650"/>
            <a:ext cx="6481779"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6762726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61</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zh-CN" altLang="en-US" sz="3000" b="1" dirty="0" smtClean="0">
                <a:solidFill>
                  <a:schemeClr val="bg1"/>
                </a:solidFill>
              </a:rPr>
              <a:t>、金融结构统计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（一）金融结构统计的基本概念</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CDFFE2DC-8E43-1A46-9504-4F4E20FF515E}"/>
              </a:ext>
            </a:extLst>
          </p:cNvPr>
          <p:cNvSpPr/>
          <p:nvPr/>
        </p:nvSpPr>
        <p:spPr>
          <a:xfrm>
            <a:off x="1442145" y="2561636"/>
            <a:ext cx="4922837" cy="2169825"/>
          </a:xfrm>
          <a:prstGeom prst="rect">
            <a:avLst/>
          </a:prstGeom>
          <a:ln>
            <a:solidFill>
              <a:srgbClr val="FF0000"/>
            </a:solidFill>
          </a:ln>
        </p:spPr>
        <p:txBody>
          <a:bodyPr wrap="square">
            <a:spAutoFit/>
          </a:bodyPr>
          <a:lstStyle/>
          <a:p>
            <a:pPr marL="285750" indent="-285750" algn="just">
              <a:lnSpc>
                <a:spcPct val="150000"/>
              </a:lnSpc>
              <a:buFont typeface="Arial" pitchFamily="34" charset="0"/>
              <a:buChar char="•"/>
            </a:pPr>
            <a:r>
              <a:rPr lang="zh-CN" altLang="en-US" dirty="0"/>
              <a:t>金融结构理论和分析方法的创立者和主要代表人物是耶鲁大学教授雷蒙德</a:t>
            </a:r>
            <a:r>
              <a:rPr lang="en-US" altLang="zh-CN" dirty="0"/>
              <a:t>·W·</a:t>
            </a:r>
            <a:r>
              <a:rPr lang="zh-CN" altLang="en-US" dirty="0"/>
              <a:t>戈德史密斯（</a:t>
            </a:r>
            <a:r>
              <a:rPr lang="en-US" altLang="zh-CN" dirty="0"/>
              <a:t>Raymond W. Goldsmith</a:t>
            </a:r>
            <a:r>
              <a:rPr lang="zh-CN" altLang="en-US" dirty="0"/>
              <a:t>）</a:t>
            </a:r>
          </a:p>
          <a:p>
            <a:pPr marL="285750" indent="-285750">
              <a:lnSpc>
                <a:spcPct val="150000"/>
              </a:lnSpc>
              <a:buFont typeface="Arial" pitchFamily="34" charset="0"/>
              <a:buChar char="•"/>
            </a:pPr>
            <a:r>
              <a:rPr lang="zh-CN" altLang="en-US" dirty="0"/>
              <a:t>代表作：</a:t>
            </a:r>
            <a:r>
              <a:rPr lang="en-US" altLang="zh-CN" dirty="0"/>
              <a:t>《</a:t>
            </a:r>
            <a:r>
              <a:rPr lang="zh-CN" altLang="en-US" dirty="0"/>
              <a:t>金融结构与金融发展</a:t>
            </a:r>
            <a:r>
              <a:rPr lang="en-US" altLang="zh-CN" dirty="0"/>
              <a:t>》(Financial Structure and Development)</a:t>
            </a:r>
          </a:p>
        </p:txBody>
      </p:sp>
      <p:pic>
        <p:nvPicPr>
          <p:cNvPr id="10" name="Picture 4" descr="20075684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438" y="2024063"/>
            <a:ext cx="2506662"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5141710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62</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zh-CN" altLang="en-US" sz="3000" b="1" dirty="0" smtClean="0">
                <a:solidFill>
                  <a:schemeClr val="bg1"/>
                </a:solidFill>
              </a:rPr>
              <a:t>、金融结构统计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（一）金融结构统计的基本概念</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对角圆角矩形 10">
            <a:extLst>
              <a:ext uri="{FF2B5EF4-FFF2-40B4-BE49-F238E27FC236}">
                <a16:creationId xmlns:a16="http://schemas.microsoft.com/office/drawing/2014/main" xmlns="" id="{0BF2ED7A-E552-4361-8952-AA55BB4F5BE6}"/>
              </a:ext>
            </a:extLst>
          </p:cNvPr>
          <p:cNvSpPr/>
          <p:nvPr/>
        </p:nvSpPr>
        <p:spPr>
          <a:xfrm>
            <a:off x="515936" y="1966618"/>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金融工具</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CDFFE2DC-8E43-1A46-9504-4F4E20FF515E}"/>
              </a:ext>
            </a:extLst>
          </p:cNvPr>
          <p:cNvSpPr/>
          <p:nvPr/>
        </p:nvSpPr>
        <p:spPr>
          <a:xfrm>
            <a:off x="4157544" y="2098828"/>
            <a:ext cx="7758232" cy="458908"/>
          </a:xfrm>
          <a:prstGeom prst="rect">
            <a:avLst/>
          </a:prstGeom>
        </p:spPr>
        <p:txBody>
          <a:bodyPr wrap="square">
            <a:spAutoFit/>
          </a:bodyPr>
          <a:lstStyle/>
          <a:p>
            <a:pPr>
              <a:lnSpc>
                <a:spcPct val="150000"/>
              </a:lnSpc>
            </a:pPr>
            <a:r>
              <a:rPr lang="zh-CN" altLang="en-US" dirty="0"/>
              <a:t>金融工具是指对其他经济单位的债权凭证和所有权凭证</a:t>
            </a:r>
            <a:r>
              <a:rPr lang="zh-CN" altLang="en-US" dirty="0" smtClean="0"/>
              <a:t>。</a:t>
            </a:r>
            <a:endParaRPr lang="zh-CN" altLang="en-US" dirty="0"/>
          </a:p>
        </p:txBody>
      </p:sp>
      <p:sp>
        <p:nvSpPr>
          <p:cNvPr id="10" name="对角圆角矩形 10">
            <a:extLst>
              <a:ext uri="{FF2B5EF4-FFF2-40B4-BE49-F238E27FC236}">
                <a16:creationId xmlns:a16="http://schemas.microsoft.com/office/drawing/2014/main" xmlns="" id="{0BF2ED7A-E552-4361-8952-AA55BB4F5BE6}"/>
              </a:ext>
            </a:extLst>
          </p:cNvPr>
          <p:cNvSpPr/>
          <p:nvPr/>
        </p:nvSpPr>
        <p:spPr>
          <a:xfrm>
            <a:off x="515935" y="3462043"/>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金融机构</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对角圆角矩形 10">
            <a:extLst>
              <a:ext uri="{FF2B5EF4-FFF2-40B4-BE49-F238E27FC236}">
                <a16:creationId xmlns:a16="http://schemas.microsoft.com/office/drawing/2014/main" xmlns="" id="{0BF2ED7A-E552-4361-8952-AA55BB4F5BE6}"/>
              </a:ext>
            </a:extLst>
          </p:cNvPr>
          <p:cNvSpPr/>
          <p:nvPr/>
        </p:nvSpPr>
        <p:spPr>
          <a:xfrm>
            <a:off x="515938" y="5043193"/>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金融结构</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CDFFE2DC-8E43-1A46-9504-4F4E20FF515E}"/>
              </a:ext>
            </a:extLst>
          </p:cNvPr>
          <p:cNvSpPr/>
          <p:nvPr/>
        </p:nvSpPr>
        <p:spPr>
          <a:xfrm>
            <a:off x="4157544" y="3592589"/>
            <a:ext cx="7758232" cy="458908"/>
          </a:xfrm>
          <a:prstGeom prst="rect">
            <a:avLst/>
          </a:prstGeom>
        </p:spPr>
        <p:txBody>
          <a:bodyPr wrap="square">
            <a:spAutoFit/>
          </a:bodyPr>
          <a:lstStyle/>
          <a:p>
            <a:pPr>
              <a:lnSpc>
                <a:spcPct val="150000"/>
              </a:lnSpc>
            </a:pPr>
            <a:r>
              <a:rPr lang="zh-CN" altLang="en-US" dirty="0"/>
              <a:t>金融机构是指资产与负债主要由金融工具组成的企业。</a:t>
            </a:r>
            <a:endParaRPr lang="zh-CN" altLang="en-US" dirty="0"/>
          </a:p>
        </p:txBody>
      </p:sp>
      <p:sp>
        <p:nvSpPr>
          <p:cNvPr id="13" name="矩形 12">
            <a:extLst>
              <a:ext uri="{FF2B5EF4-FFF2-40B4-BE49-F238E27FC236}">
                <a16:creationId xmlns:a16="http://schemas.microsoft.com/office/drawing/2014/main" xmlns="" id="{CDFFE2DC-8E43-1A46-9504-4F4E20FF515E}"/>
              </a:ext>
            </a:extLst>
          </p:cNvPr>
          <p:cNvSpPr/>
          <p:nvPr/>
        </p:nvSpPr>
        <p:spPr>
          <a:xfrm>
            <a:off x="4180215" y="5173739"/>
            <a:ext cx="7758232" cy="458908"/>
          </a:xfrm>
          <a:prstGeom prst="rect">
            <a:avLst/>
          </a:prstGeom>
        </p:spPr>
        <p:txBody>
          <a:bodyPr wrap="square">
            <a:spAutoFit/>
          </a:bodyPr>
          <a:lstStyle/>
          <a:p>
            <a:pPr>
              <a:lnSpc>
                <a:spcPct val="150000"/>
              </a:lnSpc>
            </a:pPr>
            <a:r>
              <a:rPr lang="zh-CN" altLang="en-US" dirty="0"/>
              <a:t>金融结构是指金融工具和金融机构的种类与规模。</a:t>
            </a:r>
            <a:endParaRPr lang="zh-CN" altLang="en-US" dirty="0"/>
          </a:p>
        </p:txBody>
      </p:sp>
      <p:sp>
        <p:nvSpPr>
          <p:cNvPr id="14" name="矩形 13">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7369470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63</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zh-CN" altLang="en-US" sz="3000" b="1" dirty="0" smtClean="0">
                <a:solidFill>
                  <a:schemeClr val="bg1"/>
                </a:solidFill>
              </a:rPr>
              <a:t>、金融结构统计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（二）金融结构统计分析指标</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对角圆角矩形 10">
            <a:extLst>
              <a:ext uri="{FF2B5EF4-FFF2-40B4-BE49-F238E27FC236}">
                <a16:creationId xmlns:a16="http://schemas.microsoft.com/office/drawing/2014/main" xmlns="" id="{0BF2ED7A-E552-4361-8952-AA55BB4F5BE6}"/>
              </a:ext>
            </a:extLst>
          </p:cNvPr>
          <p:cNvSpPr/>
          <p:nvPr/>
        </p:nvSpPr>
        <p:spPr>
          <a:xfrm>
            <a:off x="1316036" y="1966618"/>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金融相关比率</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对角圆角矩形 10">
            <a:extLst>
              <a:ext uri="{FF2B5EF4-FFF2-40B4-BE49-F238E27FC236}">
                <a16:creationId xmlns:a16="http://schemas.microsoft.com/office/drawing/2014/main" xmlns="" id="{0BF2ED7A-E552-4361-8952-AA55BB4F5BE6}"/>
              </a:ext>
            </a:extLst>
          </p:cNvPr>
          <p:cNvSpPr/>
          <p:nvPr/>
        </p:nvSpPr>
        <p:spPr>
          <a:xfrm>
            <a:off x="1316036" y="3102043"/>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金融结构的构成比例</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对角圆角矩形 10">
            <a:extLst>
              <a:ext uri="{FF2B5EF4-FFF2-40B4-BE49-F238E27FC236}">
                <a16:creationId xmlns:a16="http://schemas.microsoft.com/office/drawing/2014/main" xmlns="" id="{0BF2ED7A-E552-4361-8952-AA55BB4F5BE6}"/>
              </a:ext>
            </a:extLst>
          </p:cNvPr>
          <p:cNvSpPr/>
          <p:nvPr/>
        </p:nvSpPr>
        <p:spPr>
          <a:xfrm>
            <a:off x="1382713" y="4260986"/>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金融结构的机构化程度</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对角圆角矩形 13">
            <a:extLst>
              <a:ext uri="{FF2B5EF4-FFF2-40B4-BE49-F238E27FC236}">
                <a16:creationId xmlns:a16="http://schemas.microsoft.com/office/drawing/2014/main" xmlns="" id="{0BF2ED7A-E552-4361-8952-AA55BB4F5BE6}"/>
              </a:ext>
            </a:extLst>
          </p:cNvPr>
          <p:cNvSpPr/>
          <p:nvPr/>
        </p:nvSpPr>
        <p:spPr>
          <a:xfrm>
            <a:off x="1382713" y="5394461"/>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金融中介率</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对角圆角矩形 14">
            <a:extLst>
              <a:ext uri="{FF2B5EF4-FFF2-40B4-BE49-F238E27FC236}">
                <a16:creationId xmlns:a16="http://schemas.microsoft.com/office/drawing/2014/main" xmlns="" id="{0BF2ED7A-E552-4361-8952-AA55BB4F5BE6}"/>
              </a:ext>
            </a:extLst>
          </p:cNvPr>
          <p:cNvSpPr/>
          <p:nvPr/>
        </p:nvSpPr>
        <p:spPr>
          <a:xfrm>
            <a:off x="6267450" y="1912779"/>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货币化比率</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对角圆角矩形 15">
            <a:extLst>
              <a:ext uri="{FF2B5EF4-FFF2-40B4-BE49-F238E27FC236}">
                <a16:creationId xmlns:a16="http://schemas.microsoft.com/office/drawing/2014/main" xmlns="" id="{0BF2ED7A-E552-4361-8952-AA55BB4F5BE6}"/>
              </a:ext>
            </a:extLst>
          </p:cNvPr>
          <p:cNvSpPr/>
          <p:nvPr/>
        </p:nvSpPr>
        <p:spPr>
          <a:xfrm>
            <a:off x="6267450" y="3102043"/>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非金融相关比率</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对角圆角矩形 16">
            <a:extLst>
              <a:ext uri="{FF2B5EF4-FFF2-40B4-BE49-F238E27FC236}">
                <a16:creationId xmlns:a16="http://schemas.microsoft.com/office/drawing/2014/main" xmlns="" id="{0BF2ED7A-E552-4361-8952-AA55BB4F5BE6}"/>
              </a:ext>
            </a:extLst>
          </p:cNvPr>
          <p:cNvSpPr/>
          <p:nvPr/>
        </p:nvSpPr>
        <p:spPr>
          <a:xfrm>
            <a:off x="6267450" y="4260986"/>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外部融资率</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对角圆角矩形 17">
            <a:extLst>
              <a:ext uri="{FF2B5EF4-FFF2-40B4-BE49-F238E27FC236}">
                <a16:creationId xmlns:a16="http://schemas.microsoft.com/office/drawing/2014/main" xmlns="" id="{0BF2ED7A-E552-4361-8952-AA55BB4F5BE6}"/>
              </a:ext>
            </a:extLst>
          </p:cNvPr>
          <p:cNvSpPr/>
          <p:nvPr/>
        </p:nvSpPr>
        <p:spPr>
          <a:xfrm>
            <a:off x="6267450" y="5394461"/>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金融机构新发行比率</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3360409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64</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zh-CN" altLang="en-US" sz="3000" b="1" dirty="0" smtClean="0">
                <a:solidFill>
                  <a:schemeClr val="bg1"/>
                </a:solidFill>
              </a:rPr>
              <a:t>、金融结构统计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618966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（三）金融结构与金融发展的类型</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对角圆角矩形 10">
            <a:extLst>
              <a:ext uri="{FF2B5EF4-FFF2-40B4-BE49-F238E27FC236}">
                <a16:creationId xmlns:a16="http://schemas.microsoft.com/office/drawing/2014/main" xmlns="" id="{0BF2ED7A-E552-4361-8952-AA55BB4F5BE6}"/>
              </a:ext>
            </a:extLst>
          </p:cNvPr>
          <p:cNvSpPr/>
          <p:nvPr/>
        </p:nvSpPr>
        <p:spPr>
          <a:xfrm>
            <a:off x="515936" y="1966618"/>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第一种类型</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CDFFE2DC-8E43-1A46-9504-4F4E20FF515E}"/>
              </a:ext>
            </a:extLst>
          </p:cNvPr>
          <p:cNvSpPr/>
          <p:nvPr/>
        </p:nvSpPr>
        <p:spPr>
          <a:xfrm>
            <a:off x="4157544" y="2098828"/>
            <a:ext cx="7758232" cy="507831"/>
          </a:xfrm>
          <a:prstGeom prst="rect">
            <a:avLst/>
          </a:prstGeom>
        </p:spPr>
        <p:txBody>
          <a:bodyPr wrap="square">
            <a:spAutoFit/>
          </a:bodyPr>
          <a:lstStyle/>
          <a:p>
            <a:pPr>
              <a:lnSpc>
                <a:spcPct val="150000"/>
              </a:lnSpc>
            </a:pPr>
            <a:r>
              <a:rPr lang="zh-CN" altLang="en-US" dirty="0" smtClean="0"/>
              <a:t>在</a:t>
            </a:r>
            <a:r>
              <a:rPr lang="zh-CN" altLang="en-US" dirty="0"/>
              <a:t>金融发展初期，金融相关比率低，债权凭证占主导地位，直接金融多</a:t>
            </a:r>
            <a:r>
              <a:rPr lang="zh-CN" altLang="en-US" dirty="0" smtClean="0"/>
              <a:t>。</a:t>
            </a:r>
            <a:endParaRPr lang="zh-CN" altLang="en-US" dirty="0"/>
          </a:p>
        </p:txBody>
      </p:sp>
      <p:sp>
        <p:nvSpPr>
          <p:cNvPr id="10" name="对角圆角矩形 10">
            <a:extLst>
              <a:ext uri="{FF2B5EF4-FFF2-40B4-BE49-F238E27FC236}">
                <a16:creationId xmlns:a16="http://schemas.microsoft.com/office/drawing/2014/main" xmlns="" id="{0BF2ED7A-E552-4361-8952-AA55BB4F5BE6}"/>
              </a:ext>
            </a:extLst>
          </p:cNvPr>
          <p:cNvSpPr/>
          <p:nvPr/>
        </p:nvSpPr>
        <p:spPr>
          <a:xfrm>
            <a:off x="515935" y="3462043"/>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第二种</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类型</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对角圆角矩形 10">
            <a:extLst>
              <a:ext uri="{FF2B5EF4-FFF2-40B4-BE49-F238E27FC236}">
                <a16:creationId xmlns:a16="http://schemas.microsoft.com/office/drawing/2014/main" xmlns="" id="{0BF2ED7A-E552-4361-8952-AA55BB4F5BE6}"/>
              </a:ext>
            </a:extLst>
          </p:cNvPr>
          <p:cNvSpPr/>
          <p:nvPr/>
        </p:nvSpPr>
        <p:spPr>
          <a:xfrm>
            <a:off x="515938" y="5043193"/>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第三种</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类型</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CDFFE2DC-8E43-1A46-9504-4F4E20FF515E}"/>
              </a:ext>
            </a:extLst>
          </p:cNvPr>
          <p:cNvSpPr/>
          <p:nvPr/>
        </p:nvSpPr>
        <p:spPr>
          <a:xfrm>
            <a:off x="4157544" y="3384839"/>
            <a:ext cx="7758232" cy="874407"/>
          </a:xfrm>
          <a:prstGeom prst="rect">
            <a:avLst/>
          </a:prstGeom>
        </p:spPr>
        <p:txBody>
          <a:bodyPr wrap="square">
            <a:spAutoFit/>
          </a:bodyPr>
          <a:lstStyle/>
          <a:p>
            <a:pPr>
              <a:lnSpc>
                <a:spcPct val="150000"/>
              </a:lnSpc>
            </a:pPr>
            <a:r>
              <a:rPr lang="en-US" altLang="zh-CN" dirty="0"/>
              <a:t>20</a:t>
            </a:r>
            <a:r>
              <a:rPr lang="zh-CN" altLang="en-US" dirty="0"/>
              <a:t>世纪上半叶非工业化国家的金融结构，金融相关比率低，债权比股权重要，银行是金融机构的主体</a:t>
            </a:r>
            <a:r>
              <a:rPr lang="zh-CN" altLang="en-US" dirty="0" smtClean="0"/>
              <a:t>。</a:t>
            </a:r>
            <a:endParaRPr lang="zh-CN" altLang="en-US" dirty="0"/>
          </a:p>
        </p:txBody>
      </p:sp>
      <p:sp>
        <p:nvSpPr>
          <p:cNvPr id="13" name="矩形 12">
            <a:extLst>
              <a:ext uri="{FF2B5EF4-FFF2-40B4-BE49-F238E27FC236}">
                <a16:creationId xmlns:a16="http://schemas.microsoft.com/office/drawing/2014/main" xmlns="" id="{CDFFE2DC-8E43-1A46-9504-4F4E20FF515E}"/>
              </a:ext>
            </a:extLst>
          </p:cNvPr>
          <p:cNvSpPr/>
          <p:nvPr/>
        </p:nvSpPr>
        <p:spPr>
          <a:xfrm>
            <a:off x="4180215" y="4888786"/>
            <a:ext cx="7758232" cy="874407"/>
          </a:xfrm>
          <a:prstGeom prst="rect">
            <a:avLst/>
          </a:prstGeom>
        </p:spPr>
        <p:txBody>
          <a:bodyPr wrap="square">
            <a:spAutoFit/>
          </a:bodyPr>
          <a:lstStyle/>
          <a:p>
            <a:pPr>
              <a:lnSpc>
                <a:spcPct val="150000"/>
              </a:lnSpc>
            </a:pPr>
            <a:r>
              <a:rPr lang="en-US" altLang="zh-CN" dirty="0"/>
              <a:t>20</a:t>
            </a:r>
            <a:r>
              <a:rPr lang="zh-CN" altLang="en-US" dirty="0"/>
              <a:t>世纪初以来工业化国家的金融结构，金融相关比率高，变动幅度大，股权作用上升，金融机构多样化 。</a:t>
            </a:r>
          </a:p>
        </p:txBody>
      </p:sp>
      <p:sp>
        <p:nvSpPr>
          <p:cNvPr id="14" name="矩形 13">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8379058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65</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四</a:t>
            </a:r>
            <a:r>
              <a:rPr lang="zh-CN" altLang="en-US" sz="3000" b="1" dirty="0" smtClean="0">
                <a:solidFill>
                  <a:schemeClr val="bg1"/>
                </a:solidFill>
              </a:rPr>
              <a:t>、金融稳健统计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角圆角矩形 10">
            <a:extLst>
              <a:ext uri="{FF2B5EF4-FFF2-40B4-BE49-F238E27FC236}">
                <a16:creationId xmlns:a16="http://schemas.microsoft.com/office/drawing/2014/main" xmlns="" id="{0BF2ED7A-E552-4361-8952-AA55BB4F5BE6}"/>
              </a:ext>
            </a:extLst>
          </p:cNvPr>
          <p:cNvSpPr/>
          <p:nvPr/>
        </p:nvSpPr>
        <p:spPr>
          <a:xfrm>
            <a:off x="610682" y="1246618"/>
            <a:ext cx="321298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金融稳健统计</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CDFFE2DC-8E43-1A46-9504-4F4E20FF515E}"/>
              </a:ext>
            </a:extLst>
          </p:cNvPr>
          <p:cNvSpPr/>
          <p:nvPr/>
        </p:nvSpPr>
        <p:spPr>
          <a:xfrm>
            <a:off x="4180215" y="1135646"/>
            <a:ext cx="7758232" cy="1338828"/>
          </a:xfrm>
          <a:prstGeom prst="rect">
            <a:avLst/>
          </a:prstGeom>
        </p:spPr>
        <p:txBody>
          <a:bodyPr wrap="square">
            <a:spAutoFit/>
          </a:bodyPr>
          <a:lstStyle/>
          <a:p>
            <a:pPr>
              <a:lnSpc>
                <a:spcPct val="150000"/>
              </a:lnSpc>
            </a:pPr>
            <a:r>
              <a:rPr lang="zh-CN" altLang="en-US" dirty="0"/>
              <a:t>金融稳健统计又称为金融稳定统计</a:t>
            </a:r>
            <a:r>
              <a:rPr lang="zh-CN" altLang="en-US" dirty="0" smtClean="0"/>
              <a:t>，是</a:t>
            </a:r>
            <a:r>
              <a:rPr lang="zh-CN" altLang="en-US" dirty="0"/>
              <a:t>指通过一系列指标来监测一个国家金融体系</a:t>
            </a:r>
            <a:r>
              <a:rPr lang="zh-CN" altLang="en-US" dirty="0" smtClean="0"/>
              <a:t>的运行</a:t>
            </a:r>
            <a:r>
              <a:rPr lang="zh-CN" altLang="en-US" dirty="0"/>
              <a:t>状况</a:t>
            </a:r>
            <a:r>
              <a:rPr lang="zh-CN" altLang="en-US" dirty="0" smtClean="0"/>
              <a:t>，分析</a:t>
            </a:r>
            <a:r>
              <a:rPr lang="zh-CN" altLang="en-US" dirty="0"/>
              <a:t>金融体系的实力和脆弱性</a:t>
            </a:r>
            <a:r>
              <a:rPr lang="zh-CN" altLang="en-US" dirty="0" smtClean="0"/>
              <a:t>，进而</a:t>
            </a:r>
            <a:r>
              <a:rPr lang="zh-CN" altLang="en-US" dirty="0"/>
              <a:t>发现金融运行中存在的问题</a:t>
            </a:r>
            <a:r>
              <a:rPr lang="zh-CN" altLang="en-US" dirty="0" smtClean="0"/>
              <a:t>，为</a:t>
            </a:r>
            <a:r>
              <a:rPr lang="zh-CN" altLang="en-US" dirty="0"/>
              <a:t>防范金融</a:t>
            </a:r>
            <a:r>
              <a:rPr lang="zh-CN" altLang="en-US" dirty="0" smtClean="0"/>
              <a:t>风险，提高</a:t>
            </a:r>
            <a:r>
              <a:rPr lang="zh-CN" altLang="en-US" dirty="0"/>
              <a:t>金融体系的稳定性提供支持。</a:t>
            </a:r>
            <a:endParaRPr lang="zh-CN" altLang="en-US" dirty="0"/>
          </a:p>
        </p:txBody>
      </p:sp>
      <p:sp>
        <p:nvSpPr>
          <p:cNvPr id="12" name="矩形 11">
            <a:extLst>
              <a:ext uri="{FF2B5EF4-FFF2-40B4-BE49-F238E27FC236}">
                <a16:creationId xmlns:a16="http://schemas.microsoft.com/office/drawing/2014/main" xmlns="" id="{CDFFE2DC-8E43-1A46-9504-4F4E20FF515E}"/>
              </a:ext>
            </a:extLst>
          </p:cNvPr>
          <p:cNvSpPr/>
          <p:nvPr/>
        </p:nvSpPr>
        <p:spPr>
          <a:xfrm>
            <a:off x="1029112" y="2760819"/>
            <a:ext cx="3520261" cy="923330"/>
          </a:xfrm>
          <a:prstGeom prst="rect">
            <a:avLst/>
          </a:prstGeom>
          <a:ln>
            <a:solidFill>
              <a:srgbClr val="FF0000"/>
            </a:solidFill>
          </a:ln>
        </p:spPr>
        <p:txBody>
          <a:bodyPr wrap="square">
            <a:spAutoFit/>
          </a:bodyPr>
          <a:lstStyle/>
          <a:p>
            <a:pPr>
              <a:lnSpc>
                <a:spcPct val="150000"/>
              </a:lnSpc>
            </a:pPr>
            <a:r>
              <a:rPr lang="en-US" altLang="zh-CN" dirty="0" smtClean="0"/>
              <a:t>IMF</a:t>
            </a:r>
            <a:r>
              <a:rPr lang="zh-CN" altLang="en-US" dirty="0" smtClean="0"/>
              <a:t>的</a:t>
            </a:r>
            <a:r>
              <a:rPr lang="zh-CN" altLang="en-US" dirty="0"/>
              <a:t>金融稳健</a:t>
            </a:r>
            <a:r>
              <a:rPr lang="zh-CN" altLang="en-US" dirty="0" smtClean="0"/>
              <a:t>指标包括“核心指标”和“鼓励指标”两</a:t>
            </a:r>
            <a:r>
              <a:rPr lang="zh-CN" altLang="en-US" dirty="0"/>
              <a:t>部分。</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725" y="2543176"/>
            <a:ext cx="5891212" cy="360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029112" y="4263509"/>
            <a:ext cx="3520261" cy="874407"/>
          </a:xfrm>
          <a:prstGeom prst="rect">
            <a:avLst/>
          </a:prstGeom>
          <a:ln>
            <a:solidFill>
              <a:srgbClr val="FF554B"/>
            </a:solidFill>
          </a:ln>
        </p:spPr>
        <p:txBody>
          <a:bodyPr wrap="square">
            <a:spAutoFit/>
          </a:bodyPr>
          <a:lstStyle/>
          <a:p>
            <a:pPr>
              <a:lnSpc>
                <a:spcPct val="150000"/>
              </a:lnSpc>
            </a:pPr>
            <a:r>
              <a:rPr lang="zh-CN" altLang="en-US" dirty="0"/>
              <a:t>金融稳健指标的核心指标只包括存款机构的相关指标。</a:t>
            </a:r>
          </a:p>
        </p:txBody>
      </p:sp>
      <p:sp>
        <p:nvSpPr>
          <p:cNvPr id="15" name="矩形 14">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CH4-3</a:t>
            </a:r>
            <a:r>
              <a:rPr lang="zh-CN" altLang="en-US" dirty="0" smtClean="0">
                <a:latin typeface="KaiTi" panose="02010609060101010101" pitchFamily="49" charset="-122"/>
                <a:ea typeface="KaiTi" panose="02010609060101010101" pitchFamily="49" charset="-122"/>
              </a:rPr>
              <a:t> 货币与金融统计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1442730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66</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四</a:t>
            </a:r>
            <a:r>
              <a:rPr lang="zh-CN" altLang="en-US" sz="3000" b="1" dirty="0" smtClean="0">
                <a:solidFill>
                  <a:schemeClr val="bg1"/>
                </a:solidFill>
              </a:rPr>
              <a:t>、金融稳健统计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03970" y="1938634"/>
            <a:ext cx="3667125" cy="2169825"/>
          </a:xfrm>
          <a:prstGeom prst="rect">
            <a:avLst/>
          </a:prstGeom>
        </p:spPr>
        <p:txBody>
          <a:bodyPr wrap="square">
            <a:spAutoFit/>
          </a:bodyPr>
          <a:lstStyle/>
          <a:p>
            <a:pPr algn="just">
              <a:lnSpc>
                <a:spcPct val="150000"/>
              </a:lnSpc>
            </a:pPr>
            <a:r>
              <a:rPr lang="zh-CN" altLang="en-US" dirty="0"/>
              <a:t>金融稳健指标的鼓励指标除包括存款机构的相关指标</a:t>
            </a:r>
            <a:r>
              <a:rPr lang="zh-CN" altLang="en-US" dirty="0" smtClean="0"/>
              <a:t>外，还</a:t>
            </a:r>
            <a:r>
              <a:rPr lang="zh-CN" altLang="en-US" dirty="0"/>
              <a:t>包括其他金融性公司</a:t>
            </a:r>
            <a:r>
              <a:rPr lang="zh-CN" altLang="en-US" dirty="0" smtClean="0"/>
              <a:t>、非金融</a:t>
            </a:r>
            <a:r>
              <a:rPr lang="zh-CN" altLang="en-US" dirty="0"/>
              <a:t>性公司</a:t>
            </a:r>
            <a:r>
              <a:rPr lang="zh-CN" altLang="en-US" dirty="0" smtClean="0"/>
              <a:t>、居民</a:t>
            </a:r>
            <a:r>
              <a:rPr lang="zh-CN" altLang="en-US" dirty="0"/>
              <a:t>部门</a:t>
            </a:r>
            <a:r>
              <a:rPr lang="zh-CN" altLang="en-US" dirty="0" smtClean="0"/>
              <a:t>、证券市场</a:t>
            </a:r>
            <a:r>
              <a:rPr lang="zh-CN" altLang="en-US" dirty="0"/>
              <a:t>及房地产市场的有关指标。</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038" y="80963"/>
            <a:ext cx="5324475" cy="669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87660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xmlns="" id="{62EFF0B4-D973-45ED-AFF9-2AAE64E669A3}"/>
              </a:ext>
            </a:extLst>
          </p:cNvPr>
          <p:cNvGrpSpPr/>
          <p:nvPr/>
        </p:nvGrpSpPr>
        <p:grpSpPr>
          <a:xfrm>
            <a:off x="350747" y="1427426"/>
            <a:ext cx="3044882" cy="4038552"/>
            <a:chOff x="1328641" y="1780173"/>
            <a:chExt cx="4105275" cy="3343757"/>
          </a:xfrm>
        </p:grpSpPr>
        <p:sp>
          <p:nvSpPr>
            <p:cNvPr id="66" name="矩形 65">
              <a:extLst>
                <a:ext uri="{FF2B5EF4-FFF2-40B4-BE49-F238E27FC236}">
                  <a16:creationId xmlns:a16="http://schemas.microsoft.com/office/drawing/2014/main" xmlns=""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xmlns=""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sp>
        <p:nvSpPr>
          <p:cNvPr id="2" name="灯片编号占位符 1">
            <a:extLst>
              <a:ext uri="{FF2B5EF4-FFF2-40B4-BE49-F238E27FC236}">
                <a16:creationId xmlns:a16="http://schemas.microsoft.com/office/drawing/2014/main" xmlns="" id="{C799BB6C-7C11-4C66-93D6-83490D65C676}"/>
              </a:ext>
            </a:extLst>
          </p:cNvPr>
          <p:cNvSpPr>
            <a:spLocks noGrp="1"/>
          </p:cNvSpPr>
          <p:nvPr>
            <p:ph type="sldNum" sz="quarter" idx="4"/>
          </p:nvPr>
        </p:nvSpPr>
        <p:spPr/>
        <p:txBody>
          <a:bodyPr/>
          <a:lstStyle/>
          <a:p>
            <a:fld id="{089E6A1B-787B-48C2-89E0-46ED219FD4E0}" type="slidenum">
              <a:rPr lang="zh-CN" altLang="en-US" smtClean="0"/>
              <a:pPr/>
              <a:t>67</a:t>
            </a:fld>
            <a:endParaRPr lang="zh-CN" altLang="en-US" dirty="0"/>
          </a:p>
        </p:txBody>
      </p:sp>
      <p:grpSp>
        <p:nvGrpSpPr>
          <p:cNvPr id="70" name="组合 69">
            <a:extLst>
              <a:ext uri="{FF2B5EF4-FFF2-40B4-BE49-F238E27FC236}">
                <a16:creationId xmlns:a16="http://schemas.microsoft.com/office/drawing/2014/main" xmlns="" id="{AE7744D2-F0A6-4388-B36F-0875FA5E87ED}"/>
              </a:ext>
            </a:extLst>
          </p:cNvPr>
          <p:cNvGrpSpPr/>
          <p:nvPr/>
        </p:nvGrpSpPr>
        <p:grpSpPr>
          <a:xfrm>
            <a:off x="3808854" y="1427426"/>
            <a:ext cx="7088558" cy="3366411"/>
            <a:chOff x="5728032" y="1751598"/>
            <a:chExt cx="5338536" cy="3366411"/>
          </a:xfrm>
        </p:grpSpPr>
        <p:sp>
          <p:nvSpPr>
            <p:cNvPr id="4" name="TextBox 6">
              <a:extLst>
                <a:ext uri="{FF2B5EF4-FFF2-40B4-BE49-F238E27FC236}">
                  <a16:creationId xmlns:a16="http://schemas.microsoft.com/office/drawing/2014/main" xmlns="" id="{05FC6914-E775-488E-83D5-17487A01516A}"/>
                </a:ext>
              </a:extLst>
            </p:cNvPr>
            <p:cNvSpPr txBox="1"/>
            <p:nvPr/>
          </p:nvSpPr>
          <p:spPr>
            <a:xfrm>
              <a:off x="5728032" y="1751598"/>
              <a:ext cx="5338536" cy="584775"/>
            </a:xfrm>
            <a:prstGeom prst="rect">
              <a:avLst/>
            </a:prstGeom>
            <a:noFill/>
          </p:spPr>
          <p:txBody>
            <a:bodyPr wrap="square" rtlCol="0">
              <a:spAutoFit/>
            </a:bodyPr>
            <a:lstStyle/>
            <a:p>
              <a:pPr algn="just"/>
              <a:r>
                <a:rPr lang="zh-CN" altLang="en-US" sz="3200" b="1" dirty="0">
                  <a:latin typeface="微软雅黑" panose="020B0503020204020204" pitchFamily="34" charset="-122"/>
                  <a:ea typeface="微软雅黑" panose="020B0503020204020204" pitchFamily="34" charset="-122"/>
                </a:rPr>
                <a:t>第四节 </a:t>
              </a:r>
              <a:r>
                <a:rPr lang="zh-CN" altLang="en-US" sz="3200" b="1" dirty="0" smtClean="0">
                  <a:latin typeface="微软雅黑" panose="020B0503020204020204" pitchFamily="34" charset="-122"/>
                  <a:ea typeface="微软雅黑" panose="020B0503020204020204" pitchFamily="34" charset="-122"/>
                </a:rPr>
                <a:t> 资金流量核算</a:t>
              </a:r>
              <a:endParaRPr lang="zh-CN" altLang="en-US" sz="3200" b="1" dirty="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xmlns=""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xmlns=""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xmlns=""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xmlns=""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xmlns="" id="{762E2A34-619B-466C-B05F-8CC1C345BCD8}"/>
                  </a:ext>
                </a:extLst>
              </p:cNvPr>
              <p:cNvSpPr txBox="1"/>
              <p:nvPr/>
            </p:nvSpPr>
            <p:spPr>
              <a:xfrm>
                <a:off x="4876109" y="2960156"/>
                <a:ext cx="2688796"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资金流量核算的基本原理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xmlns=""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a16="http://schemas.microsoft.com/office/drawing/2014/main" xmlns=""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xmlns=""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xmlns=""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xmlns="" id="{F43B4139-6156-4D97-8865-BE3767FF280B}"/>
                  </a:ext>
                </a:extLst>
              </p:cNvPr>
              <p:cNvSpPr txBox="1"/>
              <p:nvPr/>
            </p:nvSpPr>
            <p:spPr>
              <a:xfrm>
                <a:off x="4876109" y="2960156"/>
                <a:ext cx="2688796"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资金流量表及其平衡关系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xmlns=""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xmlns=""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xmlns=""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xmlns=""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xmlns="" id="{D841AC72-5B84-4058-9633-02C065258A3E}"/>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a16="http://schemas.microsoft.com/office/drawing/2014/main" xmlns="" id="{129E1573-6685-4658-8FC5-DA13FD045E41}"/>
                  </a:ext>
                </a:extLst>
              </p:cNvPr>
              <p:cNvSpPr txBox="1"/>
              <p:nvPr/>
            </p:nvSpPr>
            <p:spPr>
              <a:xfrm>
                <a:off x="4876109" y="2960156"/>
                <a:ext cx="2225210"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中国的资金流量核算</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xmlns="" id="{FA716845-414C-416C-90AC-BC733CD72147}"/>
                </a:ext>
              </a:extLst>
            </p:cNvPr>
            <p:cNvGrpSpPr/>
            <p:nvPr/>
          </p:nvGrpSpPr>
          <p:grpSpPr>
            <a:xfrm>
              <a:off x="5728032" y="4612522"/>
              <a:ext cx="5135327" cy="505487"/>
              <a:chOff x="4012013" y="2937501"/>
              <a:chExt cx="5135327" cy="505487"/>
            </a:xfrm>
          </p:grpSpPr>
          <p:sp>
            <p:nvSpPr>
              <p:cNvPr id="61" name="TextBox 4">
                <a:extLst>
                  <a:ext uri="{FF2B5EF4-FFF2-40B4-BE49-F238E27FC236}">
                    <a16:creationId xmlns:a16="http://schemas.microsoft.com/office/drawing/2014/main" xmlns="" id="{3F58C9CB-E943-42F2-81A3-D0A3C3CE7AD3}"/>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xmlns="" id="{D85ACB32-723E-4AD8-9B0C-6FFFD095FDE1}"/>
                  </a:ext>
                </a:extLst>
              </p:cNvPr>
              <p:cNvGrpSpPr/>
              <p:nvPr/>
            </p:nvGrpSpPr>
            <p:grpSpPr>
              <a:xfrm>
                <a:off x="4012013" y="2937501"/>
                <a:ext cx="864096" cy="504000"/>
                <a:chOff x="2165941" y="1718222"/>
                <a:chExt cx="864096" cy="504000"/>
              </a:xfrm>
            </p:grpSpPr>
            <p:sp>
              <p:nvSpPr>
                <p:cNvPr id="64" name="五边形 9">
                  <a:extLst>
                    <a:ext uri="{FF2B5EF4-FFF2-40B4-BE49-F238E27FC236}">
                      <a16:creationId xmlns:a16="http://schemas.microsoft.com/office/drawing/2014/main" xmlns="" id="{5F7DDBFE-3F07-4519-B976-02D1AA5B1313}"/>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65" name="TextBox 10">
                  <a:extLst>
                    <a:ext uri="{FF2B5EF4-FFF2-40B4-BE49-F238E27FC236}">
                      <a16:creationId xmlns:a16="http://schemas.microsoft.com/office/drawing/2014/main" xmlns="" id="{074E6D46-335F-48E3-B977-7181D746ACEC}"/>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grpSp>
          <p:sp>
            <p:nvSpPr>
              <p:cNvPr id="63" name="TextBox 21">
                <a:extLst>
                  <a:ext uri="{FF2B5EF4-FFF2-40B4-BE49-F238E27FC236}">
                    <a16:creationId xmlns:a16="http://schemas.microsoft.com/office/drawing/2014/main" xmlns="" id="{401A34D5-78C9-495C-8072-76D9BE29548D}"/>
                  </a:ext>
                </a:extLst>
              </p:cNvPr>
              <p:cNvSpPr txBox="1"/>
              <p:nvPr/>
            </p:nvSpPr>
            <p:spPr>
              <a:xfrm>
                <a:off x="4876109" y="2960156"/>
                <a:ext cx="2457003"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资金流量表的分析应用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
        <p:nvSpPr>
          <p:cNvPr id="39" name="文本框 38">
            <a:extLst>
              <a:ext uri="{FF2B5EF4-FFF2-40B4-BE49-F238E27FC236}">
                <a16:creationId xmlns:a16="http://schemas.microsoft.com/office/drawing/2014/main" xmlns="" id="{08ACA75E-ED4F-864C-BBAB-C4F095030AD6}"/>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3238755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68</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一、资金流量核算的基本原理</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618966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（一）资金流量核算的范围</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7" name="图示 6"/>
          <p:cNvGraphicFramePr/>
          <p:nvPr>
            <p:extLst>
              <p:ext uri="{D42A27DB-BD31-4B8C-83A1-F6EECF244321}">
                <p14:modId xmlns:p14="http://schemas.microsoft.com/office/powerpoint/2010/main" val="2000759795"/>
              </p:ext>
            </p:extLst>
          </p:nvPr>
        </p:nvGraphicFramePr>
        <p:xfrm>
          <a:off x="2039819" y="157046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3268191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69</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一、资金流量核算的基本原理</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3" y="982137"/>
            <a:ext cx="6691313" cy="544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647844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7</a:t>
            </a:fld>
            <a:endParaRPr lang="zh-CN" altLang="en-US" dirty="0"/>
          </a:p>
        </p:txBody>
      </p:sp>
      <p:grpSp>
        <p:nvGrpSpPr>
          <p:cNvPr id="3" name="组合 5">
            <a:extLst>
              <a:ext uri="{FF2B5EF4-FFF2-40B4-BE49-F238E27FC236}">
                <a16:creationId xmlns:a16="http://schemas.microsoft.com/office/drawing/2014/main" xmlns="" id="{26696704-00B2-40A1-909F-96964C13CF3D}"/>
              </a:ext>
            </a:extLst>
          </p:cNvPr>
          <p:cNvGrpSpPr/>
          <p:nvPr/>
        </p:nvGrpSpPr>
        <p:grpSpPr>
          <a:xfrm>
            <a:off x="1182338" y="1437190"/>
            <a:ext cx="4007065" cy="4007065"/>
            <a:chOff x="1624621" y="5219191"/>
            <a:chExt cx="4620708" cy="4620708"/>
          </a:xfrm>
        </p:grpSpPr>
        <p:grpSp>
          <p:nvGrpSpPr>
            <p:cNvPr id="4" name="组合 26">
              <a:extLst>
                <a:ext uri="{FF2B5EF4-FFF2-40B4-BE49-F238E27FC236}">
                  <a16:creationId xmlns:a16="http://schemas.microsoft.com/office/drawing/2014/main" xmlns="" id="{80FFC021-5ADD-42FC-A642-CCCD9F3EA5ED}"/>
                </a:ext>
              </a:extLst>
            </p:cNvPr>
            <p:cNvGrpSpPr/>
            <p:nvPr/>
          </p:nvGrpSpPr>
          <p:grpSpPr>
            <a:xfrm>
              <a:off x="1624621" y="5219191"/>
              <a:ext cx="4620708" cy="4620708"/>
              <a:chOff x="437448" y="1547010"/>
              <a:chExt cx="4315907" cy="4315907"/>
            </a:xfrm>
          </p:grpSpPr>
          <p:sp>
            <p:nvSpPr>
              <p:cNvPr id="6" name="椭圆 5">
                <a:extLst>
                  <a:ext uri="{FF2B5EF4-FFF2-40B4-BE49-F238E27FC236}">
                    <a16:creationId xmlns:a16="http://schemas.microsoft.com/office/drawing/2014/main" xmlns="" id="{751C4920-7F8E-4B76-B577-83AE5F8025CE}"/>
                  </a:ext>
                </a:extLst>
              </p:cNvPr>
              <p:cNvSpPr/>
              <p:nvPr/>
            </p:nvSpPr>
            <p:spPr>
              <a:xfrm>
                <a:off x="437448" y="1547010"/>
                <a:ext cx="4315907" cy="4315907"/>
              </a:xfrm>
              <a:prstGeom prst="ellipse">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7" name="矩形 9">
                <a:extLst>
                  <a:ext uri="{FF2B5EF4-FFF2-40B4-BE49-F238E27FC236}">
                    <a16:creationId xmlns:a16="http://schemas.microsoft.com/office/drawing/2014/main" xmlns="" id="{3FB1BC20-A16A-43D7-9DC6-B8FF54BDB92E}"/>
                  </a:ext>
                </a:extLst>
              </p:cNvPr>
              <p:cNvSpPr/>
              <p:nvPr/>
            </p:nvSpPr>
            <p:spPr>
              <a:xfrm>
                <a:off x="652747" y="1929951"/>
                <a:ext cx="3885313" cy="840142"/>
              </a:xfrm>
              <a:custGeom>
                <a:avLst/>
                <a:gdLst/>
                <a:ahLst/>
                <a:cxnLst/>
                <a:rect l="l" t="t" r="r" b="b"/>
                <a:pathLst>
                  <a:path w="3885313" h="840142">
                    <a:moveTo>
                      <a:pt x="716872" y="0"/>
                    </a:moveTo>
                    <a:lnTo>
                      <a:pt x="3168441" y="0"/>
                    </a:lnTo>
                    <a:cubicBezTo>
                      <a:pt x="3475507" y="211217"/>
                      <a:pt x="3724433" y="500570"/>
                      <a:pt x="3885313" y="840142"/>
                    </a:cubicBezTo>
                    <a:lnTo>
                      <a:pt x="0" y="840142"/>
                    </a:lnTo>
                    <a:cubicBezTo>
                      <a:pt x="160879" y="500570"/>
                      <a:pt x="409805" y="211217"/>
                      <a:pt x="716872" y="0"/>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smtClean="0">
                    <a:solidFill>
                      <a:srgbClr val="595959"/>
                    </a:solidFill>
                    <a:latin typeface="微软雅黑" panose="020B0503020204020204" pitchFamily="34" charset="-122"/>
                    <a:ea typeface="微软雅黑" panose="020B0503020204020204" pitchFamily="34" charset="-122"/>
                  </a:rPr>
                  <a:t>最终消费支出</a:t>
                </a:r>
                <a:endParaRPr lang="zh-CN" altLang="en-US" sz="2600" b="1" dirty="0">
                  <a:solidFill>
                    <a:srgbClr val="595959"/>
                  </a:solidFill>
                  <a:latin typeface="微软雅黑" panose="020B0503020204020204" pitchFamily="34" charset="-122"/>
                  <a:ea typeface="微软雅黑" panose="020B0503020204020204" pitchFamily="34" charset="-122"/>
                </a:endParaRPr>
              </a:p>
            </p:txBody>
          </p:sp>
        </p:grpSp>
        <p:sp>
          <p:nvSpPr>
            <p:cNvPr id="5" name="TextBox 16">
              <a:extLst>
                <a:ext uri="{FF2B5EF4-FFF2-40B4-BE49-F238E27FC236}">
                  <a16:creationId xmlns:a16="http://schemas.microsoft.com/office/drawing/2014/main" xmlns="" id="{71B22274-F378-430A-B85B-965550DC8029}"/>
                </a:ext>
              </a:extLst>
            </p:cNvPr>
            <p:cNvSpPr txBox="1"/>
            <p:nvPr/>
          </p:nvSpPr>
          <p:spPr>
            <a:xfrm>
              <a:off x="2358862" y="6781125"/>
              <a:ext cx="3152225" cy="1810038"/>
            </a:xfrm>
            <a:prstGeom prst="rect">
              <a:avLst/>
            </a:prstGeom>
            <a:noFill/>
          </p:spPr>
          <p:txBody>
            <a:bodyPr wrap="square" rtlCol="0">
              <a:spAutoFit/>
            </a:bodyPr>
            <a:lstStyle/>
            <a:p>
              <a:pPr>
                <a:spcBef>
                  <a:spcPct val="0"/>
                </a:spcBef>
                <a:buFont typeface="Wingdings" pitchFamily="2" charset="2"/>
                <a:buChar char="n"/>
              </a:pPr>
              <a:r>
                <a:rPr lang="zh-CN" altLang="en-US" sz="2400" b="1" dirty="0">
                  <a:solidFill>
                    <a:schemeClr val="bg1"/>
                  </a:solidFill>
                  <a:latin typeface="微软雅黑" pitchFamily="34" charset="-122"/>
                  <a:ea typeface="微软雅黑" pitchFamily="34" charset="-122"/>
                </a:rPr>
                <a:t>支出者的角度</a:t>
              </a:r>
            </a:p>
            <a:p>
              <a:pPr>
                <a:spcBef>
                  <a:spcPct val="0"/>
                </a:spcBef>
              </a:pPr>
              <a:endParaRPr lang="zh-CN" altLang="en-US" sz="2400" b="1" dirty="0">
                <a:solidFill>
                  <a:schemeClr val="bg1"/>
                </a:solidFill>
                <a:latin typeface="微软雅黑" pitchFamily="34" charset="-122"/>
                <a:ea typeface="微软雅黑" pitchFamily="34" charset="-122"/>
              </a:endParaRPr>
            </a:p>
            <a:p>
              <a:pPr>
                <a:spcBef>
                  <a:spcPct val="0"/>
                </a:spcBef>
                <a:buFont typeface="Wingdings" pitchFamily="2" charset="2"/>
                <a:buChar char="n"/>
              </a:pPr>
              <a:r>
                <a:rPr lang="zh-CN" altLang="en-US" sz="2400" b="1" dirty="0">
                  <a:solidFill>
                    <a:schemeClr val="bg1"/>
                  </a:solidFill>
                  <a:latin typeface="微软雅黑" pitchFamily="34" charset="-122"/>
                  <a:ea typeface="微软雅黑" pitchFamily="34" charset="-122"/>
                </a:rPr>
                <a:t>以承担货物和服务的支出为标准</a:t>
              </a:r>
            </a:p>
          </p:txBody>
        </p:sp>
      </p:grpSp>
      <p:grpSp>
        <p:nvGrpSpPr>
          <p:cNvPr id="8" name="组合 6">
            <a:extLst>
              <a:ext uri="{FF2B5EF4-FFF2-40B4-BE49-F238E27FC236}">
                <a16:creationId xmlns:a16="http://schemas.microsoft.com/office/drawing/2014/main" xmlns="" id="{B21E6FC1-E252-479C-833C-4198F7073FA8}"/>
              </a:ext>
            </a:extLst>
          </p:cNvPr>
          <p:cNvGrpSpPr/>
          <p:nvPr/>
        </p:nvGrpSpPr>
        <p:grpSpPr>
          <a:xfrm>
            <a:off x="7192936" y="1437190"/>
            <a:ext cx="4017624" cy="4007065"/>
            <a:chOff x="6714867" y="5110445"/>
            <a:chExt cx="4620708" cy="4620708"/>
          </a:xfrm>
        </p:grpSpPr>
        <p:grpSp>
          <p:nvGrpSpPr>
            <p:cNvPr id="9" name="组合 29">
              <a:extLst>
                <a:ext uri="{FF2B5EF4-FFF2-40B4-BE49-F238E27FC236}">
                  <a16:creationId xmlns:a16="http://schemas.microsoft.com/office/drawing/2014/main" xmlns="" id="{CBE75512-FE59-4F95-8519-1F3CAD45F1F3}"/>
                </a:ext>
              </a:extLst>
            </p:cNvPr>
            <p:cNvGrpSpPr/>
            <p:nvPr/>
          </p:nvGrpSpPr>
          <p:grpSpPr>
            <a:xfrm>
              <a:off x="6714867" y="5110445"/>
              <a:ext cx="4620708" cy="4620708"/>
              <a:chOff x="437448" y="1547010"/>
              <a:chExt cx="4315907" cy="4315907"/>
            </a:xfrm>
          </p:grpSpPr>
          <p:sp>
            <p:nvSpPr>
              <p:cNvPr id="11" name="椭圆 10">
                <a:extLst>
                  <a:ext uri="{FF2B5EF4-FFF2-40B4-BE49-F238E27FC236}">
                    <a16:creationId xmlns:a16="http://schemas.microsoft.com/office/drawing/2014/main" xmlns="" id="{D7C9272D-C886-40E8-98F9-0ED4A6BCA2B8}"/>
                  </a:ext>
                </a:extLst>
              </p:cNvPr>
              <p:cNvSpPr/>
              <p:nvPr/>
            </p:nvSpPr>
            <p:spPr>
              <a:xfrm>
                <a:off x="437448" y="1547010"/>
                <a:ext cx="4315907" cy="4315907"/>
              </a:xfrm>
              <a:prstGeom prst="ellipse">
                <a:avLst/>
              </a:prstGeom>
              <a:solidFill>
                <a:srgbClr val="EB6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2" name="矩形 9">
                <a:extLst>
                  <a:ext uri="{FF2B5EF4-FFF2-40B4-BE49-F238E27FC236}">
                    <a16:creationId xmlns:a16="http://schemas.microsoft.com/office/drawing/2014/main" xmlns="" id="{DEE1845F-AED1-4939-94A7-A7B9486ADB56}"/>
                  </a:ext>
                </a:extLst>
              </p:cNvPr>
              <p:cNvSpPr/>
              <p:nvPr/>
            </p:nvSpPr>
            <p:spPr>
              <a:xfrm>
                <a:off x="652747" y="1929951"/>
                <a:ext cx="3885313" cy="840142"/>
              </a:xfrm>
              <a:custGeom>
                <a:avLst/>
                <a:gdLst/>
                <a:ahLst/>
                <a:cxnLst/>
                <a:rect l="l" t="t" r="r" b="b"/>
                <a:pathLst>
                  <a:path w="3885313" h="840142">
                    <a:moveTo>
                      <a:pt x="716872" y="0"/>
                    </a:moveTo>
                    <a:lnTo>
                      <a:pt x="3168441" y="0"/>
                    </a:lnTo>
                    <a:cubicBezTo>
                      <a:pt x="3475507" y="211217"/>
                      <a:pt x="3724433" y="500570"/>
                      <a:pt x="3885313" y="840142"/>
                    </a:cubicBezTo>
                    <a:lnTo>
                      <a:pt x="0" y="840142"/>
                    </a:lnTo>
                    <a:cubicBezTo>
                      <a:pt x="160879" y="500570"/>
                      <a:pt x="409805" y="211217"/>
                      <a:pt x="716872" y="0"/>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smtClean="0">
                    <a:solidFill>
                      <a:srgbClr val="595959"/>
                    </a:solidFill>
                    <a:latin typeface="微软雅黑" panose="020B0503020204020204" pitchFamily="34" charset="-122"/>
                    <a:ea typeface="微软雅黑" panose="020B0503020204020204" pitchFamily="34" charset="-122"/>
                  </a:rPr>
                  <a:t>实际最终消费</a:t>
                </a:r>
                <a:endParaRPr lang="zh-CN" altLang="en-US" sz="2600" b="1" dirty="0">
                  <a:solidFill>
                    <a:srgbClr val="595959"/>
                  </a:solidFill>
                  <a:latin typeface="微软雅黑" panose="020B0503020204020204" pitchFamily="34" charset="-122"/>
                  <a:ea typeface="微软雅黑" panose="020B0503020204020204" pitchFamily="34" charset="-122"/>
                </a:endParaRPr>
              </a:p>
            </p:txBody>
          </p:sp>
        </p:grpSp>
        <p:sp>
          <p:nvSpPr>
            <p:cNvPr id="10" name="TextBox 9">
              <a:extLst>
                <a:ext uri="{FF2B5EF4-FFF2-40B4-BE49-F238E27FC236}">
                  <a16:creationId xmlns:a16="http://schemas.microsoft.com/office/drawing/2014/main" xmlns="" id="{213976AF-7241-440B-8046-A5921BED0C0C}"/>
                </a:ext>
              </a:extLst>
            </p:cNvPr>
            <p:cNvSpPr txBox="1"/>
            <p:nvPr/>
          </p:nvSpPr>
          <p:spPr>
            <a:xfrm>
              <a:off x="6945371" y="6768724"/>
              <a:ext cx="4148160" cy="1810038"/>
            </a:xfrm>
            <a:prstGeom prst="rect">
              <a:avLst/>
            </a:prstGeom>
            <a:noFill/>
          </p:spPr>
          <p:txBody>
            <a:bodyPr wrap="square" rtlCol="0">
              <a:spAutoFit/>
            </a:bodyPr>
            <a:lstStyle/>
            <a:p>
              <a:pPr>
                <a:spcBef>
                  <a:spcPct val="0"/>
                </a:spcBef>
                <a:buFont typeface="Wingdings" pitchFamily="2" charset="2"/>
                <a:buChar char="n"/>
              </a:pPr>
              <a:r>
                <a:rPr lang="zh-CN" altLang="en-US" sz="2400" b="1" dirty="0">
                  <a:solidFill>
                    <a:schemeClr val="bg1"/>
                  </a:solidFill>
                  <a:latin typeface="微软雅黑" pitchFamily="34" charset="-122"/>
                  <a:ea typeface="微软雅黑" pitchFamily="34" charset="-122"/>
                </a:rPr>
                <a:t>获得者的角度</a:t>
              </a:r>
            </a:p>
            <a:p>
              <a:pPr>
                <a:spcBef>
                  <a:spcPct val="0"/>
                </a:spcBef>
              </a:pPr>
              <a:endParaRPr lang="zh-CN" altLang="en-US" sz="2400" b="1" dirty="0">
                <a:solidFill>
                  <a:schemeClr val="bg1"/>
                </a:solidFill>
                <a:latin typeface="微软雅黑" pitchFamily="34" charset="-122"/>
                <a:ea typeface="微软雅黑" pitchFamily="34" charset="-122"/>
              </a:endParaRPr>
            </a:p>
            <a:p>
              <a:pPr>
                <a:spcBef>
                  <a:spcPct val="0"/>
                </a:spcBef>
                <a:buFont typeface="Wingdings" pitchFamily="2" charset="2"/>
                <a:buChar char="n"/>
              </a:pPr>
              <a:r>
                <a:rPr lang="zh-CN" altLang="en-US" sz="2400" b="1" dirty="0">
                  <a:solidFill>
                    <a:schemeClr val="bg1"/>
                  </a:solidFill>
                  <a:latin typeface="微软雅黑" pitchFamily="34" charset="-122"/>
                  <a:ea typeface="微软雅黑" pitchFamily="34" charset="-122"/>
                </a:rPr>
                <a:t>以货物和服务的实际获得为标准 </a:t>
              </a:r>
              <a:endParaRPr lang="ja-JP" altLang="en-US" sz="2400" b="1" dirty="0">
                <a:solidFill>
                  <a:schemeClr val="bg1"/>
                </a:solidFill>
                <a:latin typeface="微软雅黑" pitchFamily="34" charset="-122"/>
                <a:ea typeface="微软雅黑" pitchFamily="34" charset="-122"/>
              </a:endParaRPr>
            </a:p>
          </p:txBody>
        </p:sp>
      </p:grpSp>
      <p:sp>
        <p:nvSpPr>
          <p:cNvPr id="13" name="矩形 1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1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3693608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70</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1015663"/>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一、资金流量核算的基本原理</a:t>
            </a:r>
          </a:p>
          <a:p>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618966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（二）资金流量核算的基本原则</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对角圆角矩形 10">
            <a:extLst>
              <a:ext uri="{FF2B5EF4-FFF2-40B4-BE49-F238E27FC236}">
                <a16:creationId xmlns:a16="http://schemas.microsoft.com/office/drawing/2014/main" xmlns="" id="{0BF2ED7A-E552-4361-8952-AA55BB4F5BE6}"/>
              </a:ext>
            </a:extLst>
          </p:cNvPr>
          <p:cNvSpPr/>
          <p:nvPr/>
        </p:nvSpPr>
        <p:spPr>
          <a:xfrm>
            <a:off x="515936" y="1966618"/>
            <a:ext cx="3465514"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复式记账原则</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对角圆角矩形 10">
            <a:extLst>
              <a:ext uri="{FF2B5EF4-FFF2-40B4-BE49-F238E27FC236}">
                <a16:creationId xmlns:a16="http://schemas.microsoft.com/office/drawing/2014/main" xmlns="" id="{0BF2ED7A-E552-4361-8952-AA55BB4F5BE6}"/>
              </a:ext>
            </a:extLst>
          </p:cNvPr>
          <p:cNvSpPr/>
          <p:nvPr/>
        </p:nvSpPr>
        <p:spPr>
          <a:xfrm>
            <a:off x="515935" y="3462043"/>
            <a:ext cx="3465515"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权责发生制原则</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对角圆角矩形 10">
            <a:extLst>
              <a:ext uri="{FF2B5EF4-FFF2-40B4-BE49-F238E27FC236}">
                <a16:creationId xmlns:a16="http://schemas.microsoft.com/office/drawing/2014/main" xmlns="" id="{0BF2ED7A-E552-4361-8952-AA55BB4F5BE6}"/>
              </a:ext>
            </a:extLst>
          </p:cNvPr>
          <p:cNvSpPr/>
          <p:nvPr/>
        </p:nvSpPr>
        <p:spPr>
          <a:xfrm>
            <a:off x="515938" y="5043193"/>
            <a:ext cx="3465512"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计价原则</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CDFFE2DC-8E43-1A46-9504-4F4E20FF515E}"/>
              </a:ext>
            </a:extLst>
          </p:cNvPr>
          <p:cNvSpPr/>
          <p:nvPr/>
        </p:nvSpPr>
        <p:spPr>
          <a:xfrm>
            <a:off x="4180215" y="4733779"/>
            <a:ext cx="7758232" cy="1338828"/>
          </a:xfrm>
          <a:prstGeom prst="rect">
            <a:avLst/>
          </a:prstGeom>
        </p:spPr>
        <p:txBody>
          <a:bodyPr wrap="square">
            <a:spAutoFit/>
          </a:bodyPr>
          <a:lstStyle/>
          <a:p>
            <a:pPr>
              <a:lnSpc>
                <a:spcPct val="150000"/>
              </a:lnSpc>
            </a:pPr>
            <a:r>
              <a:rPr lang="zh-CN" altLang="en-US" dirty="0" smtClean="0"/>
              <a:t>实物交易：市场价格</a:t>
            </a:r>
            <a:endParaRPr lang="en-US" altLang="zh-CN" dirty="0" smtClean="0"/>
          </a:p>
          <a:p>
            <a:pPr>
              <a:lnSpc>
                <a:spcPct val="150000"/>
              </a:lnSpc>
            </a:pPr>
            <a:r>
              <a:rPr lang="zh-CN" altLang="en-US" dirty="0"/>
              <a:t>货币市场交易：按</a:t>
            </a:r>
            <a:r>
              <a:rPr lang="zh-CN" altLang="en-US" dirty="0" smtClean="0"/>
              <a:t>交易工具的</a:t>
            </a:r>
            <a:r>
              <a:rPr lang="zh-CN" altLang="en-US" dirty="0"/>
              <a:t>面值</a:t>
            </a:r>
            <a:r>
              <a:rPr lang="zh-CN" altLang="en-US" dirty="0" smtClean="0"/>
              <a:t>计价</a:t>
            </a:r>
            <a:endParaRPr lang="en-US" altLang="zh-CN" dirty="0" smtClean="0"/>
          </a:p>
          <a:p>
            <a:pPr>
              <a:lnSpc>
                <a:spcPct val="150000"/>
              </a:lnSpc>
            </a:pPr>
            <a:r>
              <a:rPr lang="zh-CN" altLang="en-US" dirty="0"/>
              <a:t>资本市场交易</a:t>
            </a:r>
            <a:r>
              <a:rPr lang="zh-CN" altLang="en-US" dirty="0" smtClean="0"/>
              <a:t>：按</a:t>
            </a:r>
            <a:r>
              <a:rPr lang="zh-CN" altLang="en-US" dirty="0"/>
              <a:t>获得或转让资产时的价格记录</a:t>
            </a:r>
          </a:p>
        </p:txBody>
      </p:sp>
      <p:sp>
        <p:nvSpPr>
          <p:cNvPr id="14" name="矩形 13">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2352976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71</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1015663"/>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一、资金流量核算的基本原理</a:t>
            </a:r>
          </a:p>
          <a:p>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618966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（三）资金流量核算的特点</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CDFFE2DC-8E43-1A46-9504-4F4E20FF515E}"/>
              </a:ext>
            </a:extLst>
          </p:cNvPr>
          <p:cNvSpPr/>
          <p:nvPr/>
        </p:nvSpPr>
        <p:spPr>
          <a:xfrm>
            <a:off x="1627513" y="2733528"/>
            <a:ext cx="8811885" cy="2169825"/>
          </a:xfrm>
          <a:prstGeom prst="rect">
            <a:avLst/>
          </a:prstGeom>
          <a:solidFill>
            <a:schemeClr val="accent6">
              <a:lumMod val="60000"/>
              <a:lumOff val="40000"/>
            </a:schemeClr>
          </a:solidFill>
          <a:ln>
            <a:solidFill>
              <a:srgbClr val="FF0000"/>
            </a:solidFill>
          </a:ln>
        </p:spPr>
        <p:txBody>
          <a:bodyPr wrap="square">
            <a:spAutoFit/>
          </a:bodyPr>
          <a:lstStyle/>
          <a:p>
            <a:pPr marL="285750" indent="-285750">
              <a:lnSpc>
                <a:spcPct val="150000"/>
              </a:lnSpc>
              <a:buFont typeface="Arial" pitchFamily="34" charset="0"/>
              <a:buChar char="•"/>
            </a:pPr>
            <a:r>
              <a:rPr lang="zh-CN" altLang="en-US" dirty="0"/>
              <a:t>把着眼点放在整个国民经济的</a:t>
            </a:r>
            <a:r>
              <a:rPr lang="zh-CN" altLang="en-US" dirty="0" smtClean="0"/>
              <a:t>高度</a:t>
            </a:r>
            <a:endParaRPr lang="en-US" altLang="zh-CN" dirty="0" smtClean="0"/>
          </a:p>
          <a:p>
            <a:pPr marL="285750" indent="-285750">
              <a:lnSpc>
                <a:spcPct val="150000"/>
              </a:lnSpc>
              <a:buFont typeface="Arial" pitchFamily="34" charset="0"/>
              <a:buChar char="•"/>
            </a:pPr>
            <a:r>
              <a:rPr lang="zh-CN" altLang="en-US" dirty="0" smtClean="0"/>
              <a:t>它</a:t>
            </a:r>
            <a:r>
              <a:rPr lang="zh-CN" altLang="en-US" dirty="0"/>
              <a:t>不限于金融活动领域，还反映非</a:t>
            </a:r>
            <a:r>
              <a:rPr lang="zh-CN" altLang="en-US" dirty="0" smtClean="0"/>
              <a:t>金融</a:t>
            </a:r>
            <a:r>
              <a:rPr lang="zh-CN" altLang="en-US" dirty="0"/>
              <a:t>部门的交易</a:t>
            </a:r>
            <a:r>
              <a:rPr lang="zh-CN" altLang="en-US" dirty="0" smtClean="0"/>
              <a:t>活动</a:t>
            </a:r>
            <a:endParaRPr lang="en-US" altLang="zh-CN" dirty="0" smtClean="0"/>
          </a:p>
          <a:p>
            <a:pPr marL="285750" indent="-285750">
              <a:lnSpc>
                <a:spcPct val="150000"/>
              </a:lnSpc>
              <a:buFont typeface="Arial" pitchFamily="34" charset="0"/>
              <a:buChar char="•"/>
            </a:pPr>
            <a:r>
              <a:rPr lang="zh-CN" altLang="en-US" dirty="0" smtClean="0"/>
              <a:t>它</a:t>
            </a:r>
            <a:r>
              <a:rPr lang="zh-CN" altLang="en-US" dirty="0"/>
              <a:t>不是对金融领域中各种交易项目的简单统计</a:t>
            </a:r>
            <a:r>
              <a:rPr lang="zh-CN" altLang="en-US" dirty="0" smtClean="0"/>
              <a:t>，而是</a:t>
            </a:r>
            <a:r>
              <a:rPr lang="zh-CN" altLang="en-US" dirty="0"/>
              <a:t>以经济部门为主体</a:t>
            </a:r>
            <a:r>
              <a:rPr lang="zh-CN" altLang="en-US" dirty="0" smtClean="0"/>
              <a:t>，以资金交易</a:t>
            </a:r>
            <a:r>
              <a:rPr lang="zh-CN" altLang="en-US" dirty="0"/>
              <a:t>为对象</a:t>
            </a:r>
            <a:r>
              <a:rPr lang="zh-CN" altLang="en-US" dirty="0" smtClean="0"/>
              <a:t>，在</a:t>
            </a:r>
            <a:r>
              <a:rPr lang="zh-CN" altLang="en-US" dirty="0"/>
              <a:t>两者的统一联系</a:t>
            </a:r>
            <a:r>
              <a:rPr lang="zh-CN" altLang="en-US" dirty="0" smtClean="0"/>
              <a:t>中，描述</a:t>
            </a:r>
            <a:r>
              <a:rPr lang="zh-CN" altLang="en-US" dirty="0"/>
              <a:t>部门间的资金</a:t>
            </a:r>
            <a:r>
              <a:rPr lang="zh-CN" altLang="en-US" dirty="0" smtClean="0"/>
              <a:t>流动</a:t>
            </a:r>
            <a:endParaRPr lang="en-US" altLang="zh-CN" dirty="0" smtClean="0"/>
          </a:p>
          <a:p>
            <a:pPr marL="285750" indent="-285750">
              <a:lnSpc>
                <a:spcPct val="150000"/>
              </a:lnSpc>
              <a:buFont typeface="Arial" pitchFamily="34" charset="0"/>
              <a:buChar char="•"/>
            </a:pPr>
            <a:r>
              <a:rPr lang="zh-CN" altLang="en-US" dirty="0" smtClean="0"/>
              <a:t>它</a:t>
            </a:r>
            <a:r>
              <a:rPr lang="zh-CN" altLang="en-US" dirty="0"/>
              <a:t>采用复式记账法</a:t>
            </a:r>
            <a:r>
              <a:rPr lang="zh-CN" altLang="en-US" dirty="0" smtClean="0"/>
              <a:t>，说</a:t>
            </a:r>
            <a:r>
              <a:rPr lang="zh-CN" altLang="en-US" dirty="0"/>
              <a:t>明了经济活动中部门间此收彼付的交易活动</a:t>
            </a:r>
          </a:p>
        </p:txBody>
      </p:sp>
      <p:sp>
        <p:nvSpPr>
          <p:cNvPr id="12" name="矩形 11">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1923562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72</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1015663"/>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smtClean="0">
                <a:solidFill>
                  <a:schemeClr val="bg1"/>
                </a:solidFill>
              </a:rPr>
              <a:t>、</a:t>
            </a:r>
            <a:r>
              <a:rPr lang="zh-CN" altLang="en-US" sz="3000" b="1" dirty="0">
                <a:solidFill>
                  <a:schemeClr val="bg1"/>
                </a:solidFill>
              </a:rPr>
              <a:t>资金</a:t>
            </a:r>
            <a:r>
              <a:rPr lang="zh-CN" altLang="en-US" sz="3000" b="1" dirty="0" smtClean="0">
                <a:solidFill>
                  <a:schemeClr val="bg1"/>
                </a:solidFill>
              </a:rPr>
              <a:t>流量表及其平衡关系</a:t>
            </a:r>
            <a:endParaRPr lang="zh-CN" altLang="en-US" sz="3000" b="1" dirty="0">
              <a:solidFill>
                <a:schemeClr val="bg1"/>
              </a:solidFill>
            </a:endParaRPr>
          </a:p>
          <a:p>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618966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（一）资金流量表的基本结构</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994" y="1861843"/>
            <a:ext cx="7867650" cy="451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2814539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73</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二、资金流量表及其平衡关系</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（二）资金流量表中的交易项目</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24" name="图示 23"/>
          <p:cNvGraphicFramePr/>
          <p:nvPr>
            <p:extLst>
              <p:ext uri="{D42A27DB-BD31-4B8C-83A1-F6EECF244321}">
                <p14:modId xmlns:p14="http://schemas.microsoft.com/office/powerpoint/2010/main" val="2912318570"/>
              </p:ext>
            </p:extLst>
          </p:nvPr>
        </p:nvGraphicFramePr>
        <p:xfrm>
          <a:off x="-672307" y="130376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左箭头标注 5"/>
          <p:cNvSpPr/>
          <p:nvPr/>
        </p:nvSpPr>
        <p:spPr>
          <a:xfrm>
            <a:off x="5981698" y="2295525"/>
            <a:ext cx="5219702" cy="156210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itchFamily="34" charset="0"/>
              <a:buChar char="•"/>
            </a:pPr>
            <a:r>
              <a:rPr lang="zh-CN" altLang="en-US" sz="1050" dirty="0"/>
              <a:t>“收入”表示从生产中得到的国内生产总值</a:t>
            </a:r>
            <a:r>
              <a:rPr lang="zh-CN" altLang="en-US" sz="1050" dirty="0" smtClean="0"/>
              <a:t>；</a:t>
            </a:r>
            <a:endParaRPr lang="en-US" altLang="zh-CN" sz="1050" dirty="0" smtClean="0"/>
          </a:p>
          <a:p>
            <a:pPr marL="171450" indent="-171450" algn="just">
              <a:lnSpc>
                <a:spcPct val="150000"/>
              </a:lnSpc>
              <a:buFont typeface="Arial" pitchFamily="34" charset="0"/>
              <a:buChar char="•"/>
            </a:pPr>
            <a:r>
              <a:rPr lang="zh-CN" altLang="en-US" sz="1050" dirty="0" smtClean="0"/>
              <a:t>“净转移收入”</a:t>
            </a:r>
            <a:r>
              <a:rPr lang="zh-CN" altLang="en-US" sz="1050" dirty="0"/>
              <a:t>是各部门通过再分配取得和付出货币的净额</a:t>
            </a:r>
            <a:r>
              <a:rPr lang="zh-CN" altLang="en-US" sz="1050" dirty="0" smtClean="0"/>
              <a:t>；</a:t>
            </a:r>
            <a:endParaRPr lang="en-US" altLang="zh-CN" sz="1050" dirty="0" smtClean="0"/>
          </a:p>
          <a:p>
            <a:pPr marL="171450" indent="-171450" algn="just">
              <a:lnSpc>
                <a:spcPct val="150000"/>
              </a:lnSpc>
              <a:buFont typeface="Arial" pitchFamily="34" charset="0"/>
              <a:buChar char="•"/>
            </a:pPr>
            <a:r>
              <a:rPr lang="zh-CN" altLang="en-US" sz="1050" dirty="0" smtClean="0"/>
              <a:t>收入</a:t>
            </a:r>
            <a:r>
              <a:rPr lang="zh-CN" altLang="en-US" sz="1050" dirty="0"/>
              <a:t>和净转移收入之和是可支配收入，即可用于消费和积累的资金</a:t>
            </a:r>
            <a:r>
              <a:rPr lang="zh-CN" altLang="en-US" sz="1050" dirty="0" smtClean="0"/>
              <a:t>；</a:t>
            </a:r>
            <a:endParaRPr lang="en-US" altLang="zh-CN" sz="1050" dirty="0" smtClean="0"/>
          </a:p>
          <a:p>
            <a:pPr marL="171450" indent="-171450" algn="just">
              <a:lnSpc>
                <a:spcPct val="150000"/>
              </a:lnSpc>
              <a:buFont typeface="Arial" pitchFamily="34" charset="0"/>
              <a:buChar char="•"/>
            </a:pPr>
            <a:r>
              <a:rPr lang="zh-CN" altLang="en-US" sz="1050" dirty="0" smtClean="0"/>
              <a:t>“消费”</a:t>
            </a:r>
            <a:r>
              <a:rPr lang="zh-CN" altLang="en-US" sz="1050" dirty="0"/>
              <a:t>是指居民消费和政府消费。 </a:t>
            </a:r>
            <a:endParaRPr lang="zh-CN" altLang="en-US" sz="1050" dirty="0"/>
          </a:p>
        </p:txBody>
      </p:sp>
      <p:sp>
        <p:nvSpPr>
          <p:cNvPr id="25" name="左箭头标注 24"/>
          <p:cNvSpPr/>
          <p:nvPr/>
        </p:nvSpPr>
        <p:spPr>
          <a:xfrm>
            <a:off x="5981698" y="4162425"/>
            <a:ext cx="5219701" cy="156210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itchFamily="34" charset="0"/>
              <a:buChar char="•"/>
            </a:pPr>
            <a:r>
              <a:rPr lang="zh-CN" altLang="en-US" sz="1050" dirty="0"/>
              <a:t>“储蓄”是可支配收入减去消费后的余额</a:t>
            </a:r>
            <a:r>
              <a:rPr lang="zh-CN" altLang="en-US" sz="1050" dirty="0" smtClean="0"/>
              <a:t>；</a:t>
            </a:r>
            <a:endParaRPr lang="en-US" altLang="zh-CN" sz="1050" dirty="0" smtClean="0"/>
          </a:p>
          <a:p>
            <a:pPr marL="171450" indent="-171450" algn="just">
              <a:lnSpc>
                <a:spcPct val="150000"/>
              </a:lnSpc>
              <a:buFont typeface="Arial" pitchFamily="34" charset="0"/>
              <a:buChar char="•"/>
            </a:pPr>
            <a:r>
              <a:rPr lang="zh-CN" altLang="en-US" sz="1050" dirty="0" smtClean="0"/>
              <a:t>“投资”</a:t>
            </a:r>
            <a:r>
              <a:rPr lang="zh-CN" altLang="en-US" sz="1050" dirty="0"/>
              <a:t>对应于资本形成总额</a:t>
            </a:r>
            <a:r>
              <a:rPr lang="zh-CN" altLang="en-US" sz="1050" dirty="0" smtClean="0"/>
              <a:t>；</a:t>
            </a:r>
            <a:endParaRPr lang="en-US" altLang="zh-CN" sz="1050" dirty="0" smtClean="0"/>
          </a:p>
          <a:p>
            <a:pPr marL="171450" indent="-171450" algn="just">
              <a:lnSpc>
                <a:spcPct val="150000"/>
              </a:lnSpc>
              <a:buFont typeface="Arial" pitchFamily="34" charset="0"/>
              <a:buChar char="•"/>
            </a:pPr>
            <a:r>
              <a:rPr lang="zh-CN" altLang="en-US" sz="1050" dirty="0" smtClean="0"/>
              <a:t>“储蓄投资差”</a:t>
            </a:r>
            <a:r>
              <a:rPr lang="zh-CN" altLang="en-US" sz="1050" dirty="0"/>
              <a:t>是每个部门可用于投资资金与实际用于投资资金的差额，反映出部门的资金状况是资金盈余、资金不足还是资金平衡。</a:t>
            </a:r>
            <a:endParaRPr lang="zh-CN" altLang="en-US" sz="1050" dirty="0"/>
          </a:p>
        </p:txBody>
      </p:sp>
      <p:sp>
        <p:nvSpPr>
          <p:cNvPr id="9" name="矩形 8">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2216193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74</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二、资金流量表及其平衡关系</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575151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（二）资金流量表中的交易项目</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24" name="图示 23"/>
          <p:cNvGraphicFramePr/>
          <p:nvPr>
            <p:extLst>
              <p:ext uri="{D42A27DB-BD31-4B8C-83A1-F6EECF244321}">
                <p14:modId xmlns:p14="http://schemas.microsoft.com/office/powerpoint/2010/main" val="206726624"/>
              </p:ext>
            </p:extLst>
          </p:nvPr>
        </p:nvGraphicFramePr>
        <p:xfrm>
          <a:off x="-672307" y="130376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左箭头标注 5"/>
          <p:cNvSpPr/>
          <p:nvPr/>
        </p:nvSpPr>
        <p:spPr>
          <a:xfrm>
            <a:off x="6103819" y="2771775"/>
            <a:ext cx="5219702" cy="192405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itchFamily="34" charset="0"/>
              <a:buChar char="•"/>
            </a:pPr>
            <a:r>
              <a:rPr lang="zh-CN" altLang="en-US" sz="1400" dirty="0">
                <a:latin typeface="微软雅黑" pitchFamily="34" charset="-122"/>
                <a:ea typeface="微软雅黑" pitchFamily="34" charset="-122"/>
              </a:rPr>
              <a:t>“金融资金使用”是一个总计项目，它表示一个部门通过各种融资渠道所获得的金融债权的合计数</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171450" indent="-171450" algn="just">
              <a:lnSpc>
                <a:spcPct val="150000"/>
              </a:lnSpc>
              <a:buFont typeface="Arial" pitchFamily="34" charset="0"/>
              <a:buChar char="•"/>
            </a:pPr>
            <a:r>
              <a:rPr lang="zh-CN" altLang="en-US" sz="1400" dirty="0" smtClean="0">
                <a:latin typeface="微软雅黑" pitchFamily="34" charset="-122"/>
                <a:ea typeface="微软雅黑" pitchFamily="34" charset="-122"/>
              </a:rPr>
              <a:t>“金融资金来源”</a:t>
            </a:r>
            <a:r>
              <a:rPr lang="zh-CN" altLang="en-US" sz="1400" dirty="0">
                <a:latin typeface="微软雅黑" pitchFamily="34" charset="-122"/>
                <a:ea typeface="微软雅黑" pitchFamily="34" charset="-122"/>
              </a:rPr>
              <a:t>是金融资金使用的对应项目，它表示一个部门通过各种融资渠道获得的资金合计数。</a:t>
            </a:r>
          </a:p>
        </p:txBody>
      </p:sp>
      <p:sp>
        <p:nvSpPr>
          <p:cNvPr id="9" name="矩形 8">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074926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75</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1015663"/>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smtClean="0">
                <a:solidFill>
                  <a:schemeClr val="bg1"/>
                </a:solidFill>
              </a:rPr>
              <a:t>、</a:t>
            </a:r>
            <a:r>
              <a:rPr lang="zh-CN" altLang="en-US" sz="3000" b="1" dirty="0">
                <a:solidFill>
                  <a:schemeClr val="bg1"/>
                </a:solidFill>
              </a:rPr>
              <a:t>资金</a:t>
            </a:r>
            <a:r>
              <a:rPr lang="zh-CN" altLang="en-US" sz="3000" b="1" dirty="0" smtClean="0">
                <a:solidFill>
                  <a:schemeClr val="bg1"/>
                </a:solidFill>
              </a:rPr>
              <a:t>流量表及其平衡关系</a:t>
            </a:r>
            <a:endParaRPr lang="zh-CN" altLang="en-US" sz="3000" b="1" dirty="0">
              <a:solidFill>
                <a:schemeClr val="bg1"/>
              </a:solidFill>
            </a:endParaRPr>
          </a:p>
          <a:p>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618966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（三）资金流量表中的平衡关系</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对角圆角矩形 10">
            <a:extLst>
              <a:ext uri="{FF2B5EF4-FFF2-40B4-BE49-F238E27FC236}">
                <a16:creationId xmlns:a16="http://schemas.microsoft.com/office/drawing/2014/main" xmlns="" id="{0BF2ED7A-E552-4361-8952-AA55BB4F5BE6}"/>
              </a:ext>
            </a:extLst>
          </p:cNvPr>
          <p:cNvSpPr/>
          <p:nvPr/>
        </p:nvSpPr>
        <p:spPr>
          <a:xfrm>
            <a:off x="515936" y="1966618"/>
            <a:ext cx="3465514"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部门内平衡关系</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450" y="3005138"/>
            <a:ext cx="5753100" cy="31908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1504739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76</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1015663"/>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smtClean="0">
                <a:solidFill>
                  <a:schemeClr val="bg1"/>
                </a:solidFill>
              </a:rPr>
              <a:t>、</a:t>
            </a:r>
            <a:r>
              <a:rPr lang="zh-CN" altLang="en-US" sz="3000" b="1" dirty="0">
                <a:solidFill>
                  <a:schemeClr val="bg1"/>
                </a:solidFill>
              </a:rPr>
              <a:t>资金</a:t>
            </a:r>
            <a:r>
              <a:rPr lang="zh-CN" altLang="en-US" sz="3000" b="1" dirty="0" smtClean="0">
                <a:solidFill>
                  <a:schemeClr val="bg1"/>
                </a:solidFill>
              </a:rPr>
              <a:t>流量表及其平衡关系</a:t>
            </a:r>
            <a:endParaRPr lang="zh-CN" altLang="en-US" sz="3000" b="1" dirty="0">
              <a:solidFill>
                <a:schemeClr val="bg1"/>
              </a:solidFill>
            </a:endParaRPr>
          </a:p>
          <a:p>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618966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（三）资金流量表中的平衡关系</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对角圆角矩形 10">
            <a:extLst>
              <a:ext uri="{FF2B5EF4-FFF2-40B4-BE49-F238E27FC236}">
                <a16:creationId xmlns:a16="http://schemas.microsoft.com/office/drawing/2014/main" xmlns="" id="{0BF2ED7A-E552-4361-8952-AA55BB4F5BE6}"/>
              </a:ext>
            </a:extLst>
          </p:cNvPr>
          <p:cNvSpPr/>
          <p:nvPr/>
        </p:nvSpPr>
        <p:spPr>
          <a:xfrm>
            <a:off x="515936" y="1966618"/>
            <a:ext cx="3465514"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部门内平衡关系</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1333500" y="2823686"/>
            <a:ext cx="10267950" cy="1289905"/>
          </a:xfrm>
          <a:prstGeom prst="rect">
            <a:avLst/>
          </a:prstGeom>
          <a:ln>
            <a:solidFill>
              <a:srgbClr val="FF0000"/>
            </a:solidFill>
          </a:ln>
        </p:spPr>
        <p:txBody>
          <a:bodyPr wrap="square">
            <a:spAutoFit/>
          </a:bodyPr>
          <a:lstStyle/>
          <a:p>
            <a:pPr algn="just">
              <a:lnSpc>
                <a:spcPct val="150000"/>
              </a:lnSpc>
            </a:pP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）经常账户的来源和使用之差是“储蓄”</a:t>
            </a:r>
            <a:r>
              <a:rPr lang="en-US" altLang="zh-CN" dirty="0">
                <a:latin typeface="微软雅黑" pitchFamily="34" charset="-122"/>
                <a:ea typeface="微软雅黑" pitchFamily="34" charset="-122"/>
              </a:rPr>
              <a:t>S=</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Y+T</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C</a:t>
            </a:r>
            <a:r>
              <a:rPr lang="zh-CN" altLang="en-US" dirty="0">
                <a:latin typeface="微软雅黑" pitchFamily="34" charset="-122"/>
                <a:ea typeface="微软雅黑" pitchFamily="34" charset="-122"/>
              </a:rPr>
              <a:t>。它转入资本账户作为资金来源；资本账户的来源与使用之差是“储蓄投资差”（</a:t>
            </a:r>
            <a:r>
              <a:rPr lang="en-US" altLang="zh-CN" dirty="0">
                <a:latin typeface="微软雅黑" pitchFamily="34" charset="-122"/>
                <a:ea typeface="微软雅黑" pitchFamily="34" charset="-122"/>
              </a:rPr>
              <a:t>S</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I</a:t>
            </a:r>
            <a:r>
              <a:rPr lang="zh-CN" altLang="en-US" dirty="0">
                <a:latin typeface="微软雅黑" pitchFamily="34" charset="-122"/>
                <a:ea typeface="微软雅黑" pitchFamily="34" charset="-122"/>
              </a:rPr>
              <a:t>），又叫作金融盈余，它转入金融账户作为资金来源。资金流量表中的三大账户，从经常收支到实物投资再到金融交易是逐步展开逐层深入的。</a:t>
            </a:r>
            <a:r>
              <a:rPr lang="zh-CN" altLang="en-US" dirty="0">
                <a:solidFill>
                  <a:srgbClr val="FFFF00"/>
                </a:solidFill>
                <a:latin typeface="微软雅黑" pitchFamily="34" charset="-122"/>
                <a:ea typeface="微软雅黑" pitchFamily="34" charset="-122"/>
              </a:rPr>
              <a:t> </a:t>
            </a:r>
          </a:p>
        </p:txBody>
      </p:sp>
      <p:sp>
        <p:nvSpPr>
          <p:cNvPr id="9" name="矩形 8"/>
          <p:cNvSpPr/>
          <p:nvPr/>
        </p:nvSpPr>
        <p:spPr>
          <a:xfrm>
            <a:off x="1333500" y="4214336"/>
            <a:ext cx="10267950" cy="2585323"/>
          </a:xfrm>
          <a:prstGeom prst="rect">
            <a:avLst/>
          </a:prstGeom>
          <a:ln>
            <a:solidFill>
              <a:srgbClr val="FF0000"/>
            </a:solidFill>
          </a:ln>
        </p:spPr>
        <p:txBody>
          <a:bodyPr wrap="square">
            <a:spAutoFit/>
          </a:bodyPr>
          <a:lstStyle/>
          <a:p>
            <a:pPr algn="just">
              <a:lnSpc>
                <a:spcPct val="150000"/>
              </a:lnSpc>
            </a:pP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）资金</a:t>
            </a:r>
            <a:r>
              <a:rPr lang="zh-CN" altLang="en-US" dirty="0">
                <a:latin typeface="微软雅黑" pitchFamily="34" charset="-122"/>
                <a:ea typeface="微软雅黑" pitchFamily="34" charset="-122"/>
              </a:rPr>
              <a:t>流量表在纵向上把各部门的可支配收入、消费和投资与其金融资产（负债）的增减变化结合起来，使各部门的“储蓄投资差”与其金融资产负债增量差相等</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algn="just">
              <a:lnSpc>
                <a:spcPct val="150000"/>
              </a:lnSpc>
            </a:pPr>
            <a:endParaRPr lang="en-US" altLang="zh-CN" dirty="0">
              <a:latin typeface="微软雅黑" pitchFamily="34" charset="-122"/>
              <a:ea typeface="微软雅黑" pitchFamily="34" charset="-122"/>
            </a:endParaRPr>
          </a:p>
          <a:p>
            <a:pPr algn="just">
              <a:lnSpc>
                <a:spcPct val="150000"/>
              </a:lnSpc>
            </a:pPr>
            <a:endParaRPr lang="en-US" altLang="zh-CN" dirty="0" smtClean="0">
              <a:latin typeface="微软雅黑" pitchFamily="34" charset="-122"/>
              <a:ea typeface="微软雅黑" pitchFamily="34" charset="-122"/>
            </a:endParaRPr>
          </a:p>
          <a:p>
            <a:pPr algn="just">
              <a:lnSpc>
                <a:spcPct val="150000"/>
              </a:lnSpc>
            </a:pPr>
            <a:endParaRPr lang="en-US" altLang="zh-CN" dirty="0" smtClean="0">
              <a:solidFill>
                <a:srgbClr val="FFFF00"/>
              </a:solidFill>
              <a:latin typeface="微软雅黑" pitchFamily="34" charset="-122"/>
              <a:ea typeface="微软雅黑" pitchFamily="34" charset="-122"/>
            </a:endParaRPr>
          </a:p>
          <a:p>
            <a:pPr algn="just">
              <a:lnSpc>
                <a:spcPct val="150000"/>
              </a:lnSpc>
            </a:pPr>
            <a:endParaRPr lang="zh-CN" altLang="en-US" dirty="0">
              <a:solidFill>
                <a:srgbClr val="FFFF00"/>
              </a:solidFill>
              <a:latin typeface="微软雅黑" pitchFamily="34" charset="-122"/>
              <a:ea typeface="微软雅黑" pitchFamily="34"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681952548"/>
              </p:ext>
            </p:extLst>
          </p:nvPr>
        </p:nvGraphicFramePr>
        <p:xfrm>
          <a:off x="1870075" y="5186749"/>
          <a:ext cx="3889375" cy="579437"/>
        </p:xfrm>
        <a:graphic>
          <a:graphicData uri="http://schemas.openxmlformats.org/presentationml/2006/ole">
            <mc:AlternateContent xmlns:mc="http://schemas.openxmlformats.org/markup-compatibility/2006">
              <mc:Choice xmlns:v="urn:schemas-microsoft-com:vml" Requires="v">
                <p:oleObj spid="_x0000_s27659" name="Document" r:id="rId3" imgW="1619250" imgH="238125" progId="Word.Document.8">
                  <p:embed/>
                </p:oleObj>
              </mc:Choice>
              <mc:Fallback>
                <p:oleObj name="Document" r:id="rId3" imgW="1619250" imgH="238125"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0075" y="5186749"/>
                        <a:ext cx="3889375" cy="579437"/>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99054758"/>
              </p:ext>
            </p:extLst>
          </p:nvPr>
        </p:nvGraphicFramePr>
        <p:xfrm>
          <a:off x="6562725" y="5208547"/>
          <a:ext cx="3743325" cy="596900"/>
        </p:xfrm>
        <a:graphic>
          <a:graphicData uri="http://schemas.openxmlformats.org/presentationml/2006/ole">
            <mc:AlternateContent xmlns:mc="http://schemas.openxmlformats.org/markup-compatibility/2006">
              <mc:Choice xmlns:v="urn:schemas-microsoft-com:vml" Requires="v">
                <p:oleObj spid="_x0000_s27660" name="Document" r:id="rId5" imgW="1714500" imgH="238125" progId="Word.Document.8">
                  <p:embed/>
                </p:oleObj>
              </mc:Choice>
              <mc:Fallback>
                <p:oleObj name="Document" r:id="rId5" imgW="1714500" imgH="238125"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2725" y="5208547"/>
                        <a:ext cx="3743325" cy="5969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413334084"/>
              </p:ext>
            </p:extLst>
          </p:nvPr>
        </p:nvGraphicFramePr>
        <p:xfrm>
          <a:off x="4589344" y="5935698"/>
          <a:ext cx="2744906" cy="589646"/>
        </p:xfrm>
        <a:graphic>
          <a:graphicData uri="http://schemas.openxmlformats.org/presentationml/2006/ole">
            <mc:AlternateContent xmlns:mc="http://schemas.openxmlformats.org/markup-compatibility/2006">
              <mc:Choice xmlns:v="urn:schemas-microsoft-com:vml" Requires="v">
                <p:oleObj spid="_x0000_s27661" name="Document" r:id="rId7" imgW="1123950" imgH="238125" progId="Word.Document.8">
                  <p:embed/>
                </p:oleObj>
              </mc:Choice>
              <mc:Fallback>
                <p:oleObj name="Document" r:id="rId7" imgW="1123950" imgH="238125" progId="Word.Document.8">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9344" y="5935698"/>
                        <a:ext cx="2744906" cy="589646"/>
                      </a:xfrm>
                      <a:prstGeom prst="rect">
                        <a:avLst/>
                      </a:prstGeom>
                      <a:solidFill>
                        <a:srgbClr val="CCFFCC"/>
                      </a:solidFill>
                      <a:ln>
                        <a:noFill/>
                      </a:ln>
                      <a:effectLst/>
                    </p:spPr>
                  </p:pic>
                </p:oleObj>
              </mc:Fallback>
            </mc:AlternateContent>
          </a:graphicData>
        </a:graphic>
      </p:graphicFrame>
      <p:sp>
        <p:nvSpPr>
          <p:cNvPr id="13" name="矩形 12">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0946070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77</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1015663"/>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smtClean="0">
                <a:solidFill>
                  <a:schemeClr val="bg1"/>
                </a:solidFill>
              </a:rPr>
              <a:t>、</a:t>
            </a:r>
            <a:r>
              <a:rPr lang="zh-CN" altLang="en-US" sz="3000" b="1" dirty="0">
                <a:solidFill>
                  <a:schemeClr val="bg1"/>
                </a:solidFill>
              </a:rPr>
              <a:t>资金</a:t>
            </a:r>
            <a:r>
              <a:rPr lang="zh-CN" altLang="en-US" sz="3000" b="1" dirty="0" smtClean="0">
                <a:solidFill>
                  <a:schemeClr val="bg1"/>
                </a:solidFill>
              </a:rPr>
              <a:t>流量表及其平衡关系</a:t>
            </a:r>
            <a:endParaRPr lang="zh-CN" altLang="en-US" sz="3000" b="1" dirty="0">
              <a:solidFill>
                <a:schemeClr val="bg1"/>
              </a:solidFill>
            </a:endParaRPr>
          </a:p>
          <a:p>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10">
            <a:extLst>
              <a:ext uri="{FF2B5EF4-FFF2-40B4-BE49-F238E27FC236}">
                <a16:creationId xmlns:a16="http://schemas.microsoft.com/office/drawing/2014/main" xmlns="" id="{347A1711-A3EC-47E2-9FCB-812AB9F2297C}"/>
              </a:ext>
            </a:extLst>
          </p:cNvPr>
          <p:cNvSpPr/>
          <p:nvPr/>
        </p:nvSpPr>
        <p:spPr>
          <a:xfrm>
            <a:off x="515936" y="1065643"/>
            <a:ext cx="6189664"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（三）资金流量表中的平衡关系</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对角圆角矩形 10">
            <a:extLst>
              <a:ext uri="{FF2B5EF4-FFF2-40B4-BE49-F238E27FC236}">
                <a16:creationId xmlns:a16="http://schemas.microsoft.com/office/drawing/2014/main" xmlns="" id="{0BF2ED7A-E552-4361-8952-AA55BB4F5BE6}"/>
              </a:ext>
            </a:extLst>
          </p:cNvPr>
          <p:cNvSpPr/>
          <p:nvPr/>
        </p:nvSpPr>
        <p:spPr>
          <a:xfrm>
            <a:off x="515936" y="1966618"/>
            <a:ext cx="3465514"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部门内平衡关系</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1333500" y="2823686"/>
            <a:ext cx="10267950" cy="1338828"/>
          </a:xfrm>
          <a:prstGeom prst="rect">
            <a:avLst/>
          </a:prstGeom>
          <a:ln>
            <a:solidFill>
              <a:srgbClr val="FF0000"/>
            </a:solidFill>
          </a:ln>
        </p:spPr>
        <p:txBody>
          <a:bodyPr wrap="square">
            <a:spAutoFit/>
          </a:bodyPr>
          <a:lstStyle/>
          <a:p>
            <a:pPr algn="just">
              <a:lnSpc>
                <a:spcPct val="150000"/>
              </a:lnSpc>
            </a:pP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如一个部门有资金余额，必然要借给其他部门以增加本部门的金融资产，使金融资产增量与负债增量的差额，等于该部门的资金余额。反之，如一个部门有资金差额，就必须从其他部门筹措，这将增加本部门的负债，使负债增量超过金融资产增量的数额，等于该部门的资金差额。 </a:t>
            </a:r>
            <a:endParaRPr lang="zh-CN" altLang="en-US" dirty="0">
              <a:solidFill>
                <a:srgbClr val="FFFF00"/>
              </a:solidFill>
              <a:latin typeface="微软雅黑" pitchFamily="34" charset="-122"/>
              <a:ea typeface="微软雅黑" pitchFamily="34" charset="-122"/>
            </a:endParaRPr>
          </a:p>
        </p:txBody>
      </p:sp>
      <p:sp>
        <p:nvSpPr>
          <p:cNvPr id="9" name="矩形 8"/>
          <p:cNvSpPr/>
          <p:nvPr/>
        </p:nvSpPr>
        <p:spPr>
          <a:xfrm>
            <a:off x="1333500" y="4214336"/>
            <a:ext cx="10267950" cy="2585323"/>
          </a:xfrm>
          <a:prstGeom prst="rect">
            <a:avLst/>
          </a:prstGeom>
          <a:ln>
            <a:solidFill>
              <a:srgbClr val="FF0000"/>
            </a:solidFill>
          </a:ln>
        </p:spPr>
        <p:txBody>
          <a:bodyPr wrap="square">
            <a:spAutoFit/>
          </a:bodyPr>
          <a:lstStyle/>
          <a:p>
            <a:pPr algn="just">
              <a:lnSpc>
                <a:spcPct val="150000"/>
              </a:lnSpc>
            </a:pP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）在资金流量表中，任何一个部门的资金来源总额必然等于资金使用总额，即部门内总体上是平衡的。</a:t>
            </a:r>
          </a:p>
          <a:p>
            <a:pPr algn="just">
              <a:lnSpc>
                <a:spcPct val="150000"/>
              </a:lnSpc>
            </a:pPr>
            <a:endParaRPr lang="en-US" altLang="zh-CN" dirty="0" smtClean="0">
              <a:latin typeface="微软雅黑" pitchFamily="34" charset="-122"/>
              <a:ea typeface="微软雅黑" pitchFamily="34" charset="-122"/>
            </a:endParaRPr>
          </a:p>
          <a:p>
            <a:pPr algn="just">
              <a:lnSpc>
                <a:spcPct val="150000"/>
              </a:lnSpc>
            </a:pPr>
            <a:r>
              <a:rPr lang="zh-CN" altLang="en-US" dirty="0">
                <a:latin typeface="微软雅黑" pitchFamily="34" charset="-122"/>
                <a:ea typeface="微软雅黑" pitchFamily="34" charset="-122"/>
              </a:rPr>
              <a:t>这种平衡关系还可以扩展到全社会，即全社会所有部门资金来源总和与其资金使用总和必然相等。 </a:t>
            </a:r>
            <a:endParaRPr lang="en-US" altLang="zh-CN" dirty="0">
              <a:latin typeface="微软雅黑" pitchFamily="34" charset="-122"/>
              <a:ea typeface="微软雅黑" pitchFamily="34" charset="-122"/>
            </a:endParaRPr>
          </a:p>
          <a:p>
            <a:pPr algn="just">
              <a:lnSpc>
                <a:spcPct val="150000"/>
              </a:lnSpc>
            </a:pPr>
            <a:endParaRPr lang="en-US" altLang="zh-CN" dirty="0" smtClean="0">
              <a:solidFill>
                <a:srgbClr val="FFFF00"/>
              </a:solidFill>
              <a:latin typeface="微软雅黑" pitchFamily="34" charset="-122"/>
              <a:ea typeface="微软雅黑" pitchFamily="34" charset="-122"/>
            </a:endParaRPr>
          </a:p>
          <a:p>
            <a:pPr algn="just">
              <a:lnSpc>
                <a:spcPct val="150000"/>
              </a:lnSpc>
            </a:pPr>
            <a:endParaRPr lang="zh-CN" altLang="en-US" dirty="0">
              <a:solidFill>
                <a:srgbClr val="FFFF00"/>
              </a:solidFill>
              <a:latin typeface="微软雅黑" pitchFamily="34" charset="-122"/>
              <a:ea typeface="微软雅黑" pitchFamily="34"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060329246"/>
              </p:ext>
            </p:extLst>
          </p:nvPr>
        </p:nvGraphicFramePr>
        <p:xfrm>
          <a:off x="4270375" y="4859338"/>
          <a:ext cx="4176713" cy="712787"/>
        </p:xfrm>
        <a:graphic>
          <a:graphicData uri="http://schemas.openxmlformats.org/presentationml/2006/ole">
            <mc:AlternateContent xmlns:mc="http://schemas.openxmlformats.org/markup-compatibility/2006">
              <mc:Choice xmlns:v="urn:schemas-microsoft-com:vml" Requires="v">
                <p:oleObj spid="_x0000_s28680" name="Equation" r:id="rId3" imgW="1295400" imgH="203200" progId="Equation.DSMT4">
                  <p:embed/>
                </p:oleObj>
              </mc:Choice>
              <mc:Fallback>
                <p:oleObj name="Equation" r:id="rId3" imgW="1295400" imgH="2032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4859338"/>
                        <a:ext cx="4176713" cy="71278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533520830"/>
              </p:ext>
            </p:extLst>
          </p:nvPr>
        </p:nvGraphicFramePr>
        <p:xfrm>
          <a:off x="4248150" y="5908675"/>
          <a:ext cx="4176712" cy="882650"/>
        </p:xfrm>
        <a:graphic>
          <a:graphicData uri="http://schemas.openxmlformats.org/presentationml/2006/ole">
            <mc:AlternateContent xmlns:mc="http://schemas.openxmlformats.org/markup-compatibility/2006">
              <mc:Choice xmlns:v="urn:schemas-microsoft-com:vml" Requires="v">
                <p:oleObj spid="_x0000_s28681" name="Equation" r:id="rId5" imgW="1892300" imgH="406400" progId="Equation.DSMT4">
                  <p:embed/>
                </p:oleObj>
              </mc:Choice>
              <mc:Fallback>
                <p:oleObj name="Equation" r:id="rId5" imgW="1892300" imgH="4064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8150" y="5908675"/>
                        <a:ext cx="4176712" cy="8826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6852475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78</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1015663"/>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smtClean="0">
                <a:solidFill>
                  <a:schemeClr val="bg1"/>
                </a:solidFill>
              </a:rPr>
              <a:t>、</a:t>
            </a:r>
            <a:r>
              <a:rPr lang="zh-CN" altLang="en-US" sz="3000" b="1" dirty="0">
                <a:solidFill>
                  <a:schemeClr val="bg1"/>
                </a:solidFill>
              </a:rPr>
              <a:t>资金</a:t>
            </a:r>
            <a:r>
              <a:rPr lang="zh-CN" altLang="en-US" sz="3000" b="1" dirty="0" smtClean="0">
                <a:solidFill>
                  <a:schemeClr val="bg1"/>
                </a:solidFill>
              </a:rPr>
              <a:t>流量表及其平衡关系</a:t>
            </a:r>
            <a:endParaRPr lang="zh-CN" altLang="en-US" sz="3000" b="1" dirty="0">
              <a:solidFill>
                <a:schemeClr val="bg1"/>
              </a:solidFill>
            </a:endParaRPr>
          </a:p>
          <a:p>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对角圆角矩形 10">
            <a:extLst>
              <a:ext uri="{FF2B5EF4-FFF2-40B4-BE49-F238E27FC236}">
                <a16:creationId xmlns:a16="http://schemas.microsoft.com/office/drawing/2014/main" xmlns="" id="{0BF2ED7A-E552-4361-8952-AA55BB4F5BE6}"/>
              </a:ext>
            </a:extLst>
          </p:cNvPr>
          <p:cNvSpPr/>
          <p:nvPr/>
        </p:nvSpPr>
        <p:spPr>
          <a:xfrm>
            <a:off x="515938" y="1156993"/>
            <a:ext cx="3465514"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部门间平衡关系</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1171575" y="2178733"/>
            <a:ext cx="10267950" cy="4247317"/>
          </a:xfrm>
          <a:prstGeom prst="rect">
            <a:avLst/>
          </a:prstGeom>
          <a:ln>
            <a:solidFill>
              <a:srgbClr val="FF0000"/>
            </a:solidFill>
          </a:ln>
        </p:spPr>
        <p:txBody>
          <a:bodyPr wrap="square">
            <a:spAutoFit/>
          </a:bodyPr>
          <a:lstStyle/>
          <a:p>
            <a:pPr marL="285750" indent="-285750" algn="just">
              <a:lnSpc>
                <a:spcPct val="150000"/>
              </a:lnSpc>
              <a:buFont typeface="Arial" pitchFamily="34" charset="0"/>
              <a:buChar char="•"/>
            </a:pPr>
            <a:r>
              <a:rPr lang="zh-CN" altLang="en-US" dirty="0">
                <a:latin typeface="微软雅黑" pitchFamily="34" charset="-122"/>
                <a:ea typeface="微软雅黑" pitchFamily="34" charset="-122"/>
              </a:rPr>
              <a:t>从资金流量表横向显示出来的平衡关系。</a:t>
            </a:r>
          </a:p>
          <a:p>
            <a:pPr marL="285750" indent="-285750" algn="just">
              <a:lnSpc>
                <a:spcPct val="150000"/>
              </a:lnSpc>
              <a:buFont typeface="Arial" pitchFamily="34" charset="0"/>
              <a:buChar char="•"/>
            </a:pPr>
            <a:r>
              <a:rPr lang="zh-CN" altLang="en-US" dirty="0">
                <a:latin typeface="微软雅黑" pitchFamily="34" charset="-122"/>
                <a:ea typeface="微软雅黑" pitchFamily="34" charset="-122"/>
              </a:rPr>
              <a:t>每一种金融活动都会引起一些部门金融负债变动，而且这两类变动在数量上必然相等。有借必有贷，有资产必有负债，有资金占用必有资金来源。 </a:t>
            </a:r>
            <a:endParaRPr lang="en-US" altLang="zh-CN" dirty="0" smtClean="0">
              <a:latin typeface="微软雅黑" pitchFamily="34" charset="-122"/>
              <a:ea typeface="微软雅黑" pitchFamily="34" charset="-122"/>
            </a:endParaRPr>
          </a:p>
          <a:p>
            <a:pPr marL="285750" indent="-285750" algn="just">
              <a:lnSpc>
                <a:spcPct val="150000"/>
              </a:lnSpc>
              <a:buFont typeface="Arial" pitchFamily="34" charset="0"/>
              <a:buChar char="•"/>
            </a:pPr>
            <a:r>
              <a:rPr lang="zh-CN" altLang="en-US" dirty="0">
                <a:latin typeface="微软雅黑" pitchFamily="34" charset="-122"/>
                <a:ea typeface="微软雅黑" pitchFamily="34" charset="-122"/>
              </a:rPr>
              <a:t>资金流量的部门间平衡关系可以扩展到全社会，即全社会金融资产的总和等于全社会金融负债的总和。</a:t>
            </a:r>
          </a:p>
          <a:p>
            <a:pPr marL="285750" indent="-285750" algn="just">
              <a:lnSpc>
                <a:spcPct val="150000"/>
              </a:lnSpc>
              <a:buFont typeface="Arial" pitchFamily="34" charset="0"/>
              <a:buChar char="•"/>
            </a:pPr>
            <a:r>
              <a:rPr lang="zh-CN" altLang="en-US" dirty="0">
                <a:latin typeface="微软雅黑" pitchFamily="34" charset="-122"/>
                <a:ea typeface="微软雅黑" pitchFamily="34" charset="-122"/>
              </a:rPr>
              <a:t>由于每一种金融交易在部门间是平衡的，所以，全社会各种金融交易之和在部门间也必然是平衡的，这种平衡体现整个金融市场的平衡，即： </a:t>
            </a:r>
          </a:p>
          <a:p>
            <a:pPr marL="285750" indent="-285750" algn="just">
              <a:lnSpc>
                <a:spcPct val="150000"/>
              </a:lnSpc>
              <a:buFont typeface="Arial" pitchFamily="34" charset="0"/>
              <a:buChar char="•"/>
            </a:pPr>
            <a:endParaRPr lang="en-US" altLang="zh-CN" dirty="0" smtClean="0">
              <a:latin typeface="微软雅黑" pitchFamily="34" charset="-122"/>
              <a:ea typeface="微软雅黑" pitchFamily="34" charset="-122"/>
            </a:endParaRPr>
          </a:p>
          <a:p>
            <a:pPr marL="285750" indent="-285750" algn="just">
              <a:lnSpc>
                <a:spcPct val="150000"/>
              </a:lnSpc>
              <a:buFont typeface="Arial" pitchFamily="34" charset="0"/>
              <a:buChar char="•"/>
            </a:pPr>
            <a:endParaRPr lang="en-US" altLang="zh-CN" dirty="0">
              <a:latin typeface="微软雅黑" pitchFamily="34" charset="-122"/>
              <a:ea typeface="微软雅黑" pitchFamily="34" charset="-122"/>
            </a:endParaRPr>
          </a:p>
          <a:p>
            <a:pPr marL="285750" indent="-285750" algn="just">
              <a:lnSpc>
                <a:spcPct val="150000"/>
              </a:lnSpc>
              <a:buFont typeface="Arial" pitchFamily="34" charset="0"/>
              <a:buChar char="•"/>
            </a:pPr>
            <a:endParaRPr lang="zh-CN" altLang="en-US" dirty="0">
              <a:latin typeface="微软雅黑" pitchFamily="34" charset="-122"/>
              <a:ea typeface="微软雅黑" pitchFamily="34"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359821142"/>
              </p:ext>
            </p:extLst>
          </p:nvPr>
        </p:nvGraphicFramePr>
        <p:xfrm>
          <a:off x="4926014" y="5327651"/>
          <a:ext cx="2074862" cy="622794"/>
        </p:xfrm>
        <a:graphic>
          <a:graphicData uri="http://schemas.openxmlformats.org/presentationml/2006/ole">
            <mc:AlternateContent xmlns:mc="http://schemas.openxmlformats.org/markup-compatibility/2006">
              <mc:Choice xmlns:v="urn:schemas-microsoft-com:vml" Requires="v">
                <p:oleObj spid="_x0000_s29701" name="Equation" r:id="rId3" imgW="761669" imgH="228501" progId="Equation.DSMT4">
                  <p:embed/>
                </p:oleObj>
              </mc:Choice>
              <mc:Fallback>
                <p:oleObj name="Equation" r:id="rId3" imgW="761669" imgH="22850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6014" y="5327651"/>
                        <a:ext cx="2074862" cy="622794"/>
                      </a:xfrm>
                      <a:prstGeom prst="rect">
                        <a:avLst/>
                      </a:prstGeom>
                      <a:solidFill>
                        <a:srgbClr val="CCFFFF"/>
                      </a:solidFill>
                      <a:ln>
                        <a:noFill/>
                      </a:ln>
                    </p:spPr>
                  </p:pic>
                </p:oleObj>
              </mc:Fallback>
            </mc:AlternateContent>
          </a:graphicData>
        </a:graphic>
      </p:graphicFrame>
      <p:sp>
        <p:nvSpPr>
          <p:cNvPr id="13" name="矩形 12">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98771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79</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5299849" cy="1015663"/>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二</a:t>
            </a:r>
            <a:r>
              <a:rPr lang="zh-CN" altLang="en-US" sz="3000" b="1" dirty="0" smtClean="0">
                <a:solidFill>
                  <a:schemeClr val="bg1"/>
                </a:solidFill>
              </a:rPr>
              <a:t>、</a:t>
            </a:r>
            <a:r>
              <a:rPr lang="zh-CN" altLang="en-US" sz="3000" b="1" dirty="0">
                <a:solidFill>
                  <a:schemeClr val="bg1"/>
                </a:solidFill>
              </a:rPr>
              <a:t>资金</a:t>
            </a:r>
            <a:r>
              <a:rPr lang="zh-CN" altLang="en-US" sz="3000" b="1" dirty="0" smtClean="0">
                <a:solidFill>
                  <a:schemeClr val="bg1"/>
                </a:solidFill>
              </a:rPr>
              <a:t>流量表及其平衡关系</a:t>
            </a:r>
            <a:endParaRPr lang="zh-CN" altLang="en-US" sz="3000" b="1" dirty="0">
              <a:solidFill>
                <a:schemeClr val="bg1"/>
              </a:solidFill>
            </a:endParaRPr>
          </a:p>
          <a:p>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对角圆角矩形 10">
            <a:extLst>
              <a:ext uri="{FF2B5EF4-FFF2-40B4-BE49-F238E27FC236}">
                <a16:creationId xmlns:a16="http://schemas.microsoft.com/office/drawing/2014/main" xmlns="" id="{0BF2ED7A-E552-4361-8952-AA55BB4F5BE6}"/>
              </a:ext>
            </a:extLst>
          </p:cNvPr>
          <p:cNvSpPr/>
          <p:nvPr/>
        </p:nvSpPr>
        <p:spPr>
          <a:xfrm>
            <a:off x="515937" y="1156993"/>
            <a:ext cx="4789487"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储蓄投资总体平衡关系</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1171575" y="2178733"/>
            <a:ext cx="10267950" cy="3000821"/>
          </a:xfrm>
          <a:prstGeom prst="rect">
            <a:avLst/>
          </a:prstGeom>
          <a:ln>
            <a:solidFill>
              <a:srgbClr val="FF0000"/>
            </a:solidFill>
          </a:ln>
        </p:spPr>
        <p:txBody>
          <a:bodyPr wrap="square">
            <a:spAutoFit/>
          </a:bodyPr>
          <a:lstStyle/>
          <a:p>
            <a:pPr marL="285750" indent="-285750" algn="just">
              <a:lnSpc>
                <a:spcPct val="150000"/>
              </a:lnSpc>
              <a:buFont typeface="Arial" pitchFamily="34" charset="0"/>
              <a:buChar char="•"/>
            </a:pPr>
            <a:r>
              <a:rPr lang="zh-CN" altLang="en-US" dirty="0">
                <a:latin typeface="微软雅黑" pitchFamily="34" charset="-122"/>
                <a:ea typeface="微软雅黑" pitchFamily="34" charset="-122"/>
              </a:rPr>
              <a:t>“储蓄投资差”是资金流量分析的重要指标。根据储蓄投资差的数值，可将各部门分为三类：大于零为盈余部门；小于零为赤字部门；等于零为平衡部门。</a:t>
            </a:r>
          </a:p>
          <a:p>
            <a:pPr marL="285750" indent="-285750" algn="just">
              <a:lnSpc>
                <a:spcPct val="150000"/>
              </a:lnSpc>
              <a:buFont typeface="Arial" pitchFamily="34" charset="0"/>
              <a:buChar char="•"/>
            </a:pPr>
            <a:r>
              <a:rPr lang="zh-CN" altLang="en-US" dirty="0">
                <a:latin typeface="微软雅黑" pitchFamily="34" charset="-122"/>
                <a:ea typeface="微软雅黑" pitchFamily="34" charset="-122"/>
              </a:rPr>
              <a:t>从全社会看，储蓄投资在总体上是平衡的。这种平衡是实物市场与金融市场的总体平衡，也是部门平衡关系与部门间平衡关系的综合。将内部平衡式与外部平衡式两端相加抵消同类项，</a:t>
            </a:r>
            <a:r>
              <a:rPr lang="zh-CN" altLang="en-US" dirty="0" smtClean="0">
                <a:latin typeface="微软雅黑" pitchFamily="34" charset="-122"/>
                <a:ea typeface="微软雅黑" pitchFamily="34" charset="-122"/>
              </a:rPr>
              <a:t>得到：</a:t>
            </a:r>
            <a:endParaRPr lang="zh-CN" altLang="en-US" dirty="0">
              <a:latin typeface="微软雅黑" pitchFamily="34" charset="-122"/>
              <a:ea typeface="微软雅黑" pitchFamily="34" charset="-122"/>
            </a:endParaRPr>
          </a:p>
          <a:p>
            <a:pPr marL="285750" indent="-285750" algn="just">
              <a:lnSpc>
                <a:spcPct val="150000"/>
              </a:lnSpc>
              <a:buFont typeface="Arial" pitchFamily="34" charset="0"/>
              <a:buChar char="•"/>
            </a:pPr>
            <a:endParaRPr lang="en-US" altLang="zh-CN" dirty="0" smtClean="0">
              <a:latin typeface="微软雅黑" pitchFamily="34" charset="-122"/>
              <a:ea typeface="微软雅黑" pitchFamily="34" charset="-122"/>
            </a:endParaRPr>
          </a:p>
          <a:p>
            <a:pPr marL="285750" indent="-285750" algn="just">
              <a:lnSpc>
                <a:spcPct val="150000"/>
              </a:lnSpc>
              <a:buFont typeface="Arial" pitchFamily="34" charset="0"/>
              <a:buChar char="•"/>
            </a:pPr>
            <a:endParaRPr lang="en-US" altLang="zh-CN" dirty="0">
              <a:latin typeface="微软雅黑" pitchFamily="34" charset="-122"/>
              <a:ea typeface="微软雅黑" pitchFamily="34" charset="-122"/>
            </a:endParaRPr>
          </a:p>
          <a:p>
            <a:pPr marL="285750" indent="-285750" algn="just">
              <a:lnSpc>
                <a:spcPct val="150000"/>
              </a:lnSpc>
              <a:buFont typeface="Arial" pitchFamily="34" charset="0"/>
              <a:buChar char="•"/>
            </a:pPr>
            <a:endParaRPr lang="zh-CN" altLang="en-US" dirty="0">
              <a:latin typeface="微软雅黑" pitchFamily="34" charset="-122"/>
              <a:ea typeface="微软雅黑"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788762141"/>
              </p:ext>
            </p:extLst>
          </p:nvPr>
        </p:nvGraphicFramePr>
        <p:xfrm>
          <a:off x="5305424" y="4076700"/>
          <a:ext cx="2016125" cy="711200"/>
        </p:xfrm>
        <a:graphic>
          <a:graphicData uri="http://schemas.openxmlformats.org/presentationml/2006/ole">
            <mc:AlternateContent xmlns:mc="http://schemas.openxmlformats.org/markup-compatibility/2006">
              <mc:Choice xmlns:v="urn:schemas-microsoft-com:vml" Requires="v">
                <p:oleObj spid="_x0000_s30725" name="Equation" r:id="rId3" imgW="647700" imgH="228600" progId="Equation.DSMT4">
                  <p:embed/>
                </p:oleObj>
              </mc:Choice>
              <mc:Fallback>
                <p:oleObj name="Equation" r:id="rId3" imgW="6477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5424" y="4076700"/>
                        <a:ext cx="2016125" cy="7112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57970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8</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9">
            <a:extLst>
              <a:ext uri="{FF2B5EF4-FFF2-40B4-BE49-F238E27FC236}">
                <a16:creationId xmlns:a16="http://schemas.microsoft.com/office/drawing/2014/main" xmlns="" id="{269EDFB9-B47B-41A3-983B-AC15F9F43AA5}"/>
              </a:ext>
            </a:extLst>
          </p:cNvPr>
          <p:cNvSpPr txBox="1"/>
          <p:nvPr/>
        </p:nvSpPr>
        <p:spPr>
          <a:xfrm>
            <a:off x="1071981" y="1647978"/>
            <a:ext cx="9919869" cy="461665"/>
          </a:xfrm>
          <a:prstGeom prst="rect">
            <a:avLst/>
          </a:prstGeom>
          <a:noFill/>
          <a:ln>
            <a:solidFill>
              <a:srgbClr val="FF0000"/>
            </a:solidFill>
          </a:ln>
        </p:spPr>
        <p:txBody>
          <a:bodyPr wrap="square" rtlCol="0">
            <a:spAutoFit/>
          </a:bodyPr>
          <a:lstStyle/>
          <a:p>
            <a:pPr lvl="0">
              <a:defRPr/>
            </a:pPr>
            <a:r>
              <a:rPr lang="zh-CN" altLang="en-US" sz="2400" b="1" kern="0" dirty="0" smtClean="0">
                <a:solidFill>
                  <a:sysClr val="windowText" lastClr="000000">
                    <a:lumMod val="65000"/>
                    <a:lumOff val="35000"/>
                  </a:sysClr>
                </a:solidFill>
                <a:ea typeface="微软雅黑" pitchFamily="34" charset="-122"/>
                <a:cs typeface="Arial" pitchFamily="34" charset="0"/>
              </a:rPr>
              <a:t>最终消费支出与实际最终消费的区别</a:t>
            </a:r>
            <a:endParaRPr lang="zh-CN" altLang="en-US" sz="2400" b="1" kern="0" dirty="0">
              <a:solidFill>
                <a:sysClr val="windowText" lastClr="000000">
                  <a:lumMod val="65000"/>
                  <a:lumOff val="35000"/>
                </a:sysClr>
              </a:solidFill>
              <a:ea typeface="微软雅黑" pitchFamily="34" charset="-122"/>
              <a:cs typeface="Arial" pitchFamily="34" charset="0"/>
            </a:endParaRPr>
          </a:p>
        </p:txBody>
      </p:sp>
      <p:sp>
        <p:nvSpPr>
          <p:cNvPr id="6" name="TextBox 49">
            <a:extLst>
              <a:ext uri="{FF2B5EF4-FFF2-40B4-BE49-F238E27FC236}">
                <a16:creationId xmlns:a16="http://schemas.microsoft.com/office/drawing/2014/main" xmlns="" id="{269EDFB9-B47B-41A3-983B-AC15F9F43AA5}"/>
              </a:ext>
            </a:extLst>
          </p:cNvPr>
          <p:cNvSpPr txBox="1"/>
          <p:nvPr/>
        </p:nvSpPr>
        <p:spPr>
          <a:xfrm>
            <a:off x="1071981" y="2657628"/>
            <a:ext cx="9919869" cy="2308324"/>
          </a:xfrm>
          <a:prstGeom prst="rect">
            <a:avLst/>
          </a:prstGeom>
          <a:solidFill>
            <a:srgbClr val="92D050"/>
          </a:solidFill>
        </p:spPr>
        <p:txBody>
          <a:bodyPr wrap="square" rtlCol="0">
            <a:spAutoFit/>
          </a:bodyPr>
          <a:lstStyle/>
          <a:p>
            <a:pPr marL="342900" lvl="0" indent="-342900">
              <a:lnSpc>
                <a:spcPct val="150000"/>
              </a:lnSpc>
              <a:buFont typeface="Arial" pitchFamily="34" charset="0"/>
              <a:buChar char="•"/>
              <a:defRPr/>
            </a:pPr>
            <a:r>
              <a:rPr lang="zh-CN" altLang="en-US" sz="2400" b="1" kern="0" dirty="0">
                <a:solidFill>
                  <a:sysClr val="windowText" lastClr="000000">
                    <a:lumMod val="65000"/>
                    <a:lumOff val="35000"/>
                  </a:sysClr>
                </a:solidFill>
                <a:ea typeface="微软雅黑" pitchFamily="34" charset="-122"/>
                <a:cs typeface="Arial" pitchFamily="34" charset="0"/>
              </a:rPr>
              <a:t>最终消费支出是以货物和服务的最终购销行为发生为标准，反映的是购买者购买货物和服务时向出售者支付的价值；</a:t>
            </a:r>
          </a:p>
          <a:p>
            <a:pPr marL="342900" lvl="0" indent="-342900">
              <a:lnSpc>
                <a:spcPct val="150000"/>
              </a:lnSpc>
              <a:buFont typeface="Arial" pitchFamily="34" charset="0"/>
              <a:buChar char="•"/>
              <a:defRPr/>
            </a:pPr>
            <a:r>
              <a:rPr lang="zh-CN" altLang="en-US" sz="2400" b="1" kern="0" dirty="0">
                <a:solidFill>
                  <a:sysClr val="windowText" lastClr="000000">
                    <a:lumMod val="65000"/>
                    <a:lumOff val="35000"/>
                  </a:sysClr>
                </a:solidFill>
                <a:ea typeface="微软雅黑" pitchFamily="34" charset="-122"/>
                <a:cs typeface="Arial" pitchFamily="34" charset="0"/>
              </a:rPr>
              <a:t>实际最终消费是以消费对象的实际获得为标准，指的是实际获得的货物与服务的价值。</a:t>
            </a:r>
          </a:p>
        </p:txBody>
      </p:sp>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5846166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80</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4530407" cy="1015663"/>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三</a:t>
            </a:r>
            <a:r>
              <a:rPr lang="zh-CN" altLang="en-US" sz="3000" b="1" dirty="0" smtClean="0">
                <a:solidFill>
                  <a:schemeClr val="bg1"/>
                </a:solidFill>
              </a:rPr>
              <a:t>、中国的资金流量核算</a:t>
            </a:r>
            <a:endParaRPr lang="zh-CN" altLang="en-US" sz="3000" b="1" dirty="0">
              <a:solidFill>
                <a:schemeClr val="bg1"/>
              </a:solidFill>
            </a:endParaRPr>
          </a:p>
          <a:p>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71575" y="2454958"/>
            <a:ext cx="10267950" cy="2585323"/>
          </a:xfrm>
          <a:prstGeom prst="rect">
            <a:avLst/>
          </a:prstGeom>
          <a:ln>
            <a:solidFill>
              <a:srgbClr val="FF0000"/>
            </a:solidFill>
          </a:ln>
        </p:spPr>
        <p:txBody>
          <a:bodyPr wrap="square">
            <a:spAutoFit/>
          </a:bodyPr>
          <a:lstStyle/>
          <a:p>
            <a:pPr marL="285750" indent="-285750" algn="just">
              <a:lnSpc>
                <a:spcPct val="150000"/>
              </a:lnSpc>
              <a:buFont typeface="Arial" pitchFamily="34" charset="0"/>
              <a:buChar char="•"/>
            </a:pPr>
            <a:r>
              <a:rPr lang="zh-CN" altLang="en-US" dirty="0">
                <a:latin typeface="微软雅黑" pitchFamily="34" charset="-122"/>
                <a:ea typeface="微软雅黑" pitchFamily="34" charset="-122"/>
              </a:rPr>
              <a:t>中国的资金流量表采用标准式矩阵表</a:t>
            </a:r>
            <a:r>
              <a:rPr lang="zh-CN" altLang="en-US" dirty="0" smtClean="0">
                <a:latin typeface="微软雅黑" pitchFamily="34" charset="-122"/>
                <a:ea typeface="微软雅黑" pitchFamily="34" charset="-122"/>
              </a:rPr>
              <a:t>，基本</a:t>
            </a:r>
            <a:r>
              <a:rPr lang="zh-CN" altLang="en-US" dirty="0">
                <a:latin typeface="微软雅黑" pitchFamily="34" charset="-122"/>
                <a:ea typeface="微软雅黑" pitchFamily="34" charset="-122"/>
              </a:rPr>
              <a:t>结构是交易项目</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机构部门的矩阵表式</a:t>
            </a:r>
            <a:r>
              <a:rPr lang="zh-CN" altLang="en-US" dirty="0" smtClean="0">
                <a:latin typeface="微软雅黑" pitchFamily="34" charset="-122"/>
                <a:ea typeface="微软雅黑" pitchFamily="34" charset="-122"/>
              </a:rPr>
              <a:t>，包括</a:t>
            </a:r>
            <a:r>
              <a:rPr lang="zh-CN" altLang="en-US" dirty="0">
                <a:solidFill>
                  <a:srgbClr val="FF0000"/>
                </a:solidFill>
                <a:latin typeface="微软雅黑" pitchFamily="34" charset="-122"/>
                <a:ea typeface="微软雅黑" pitchFamily="34" charset="-122"/>
              </a:rPr>
              <a:t>实物交易</a:t>
            </a:r>
            <a:r>
              <a:rPr lang="zh-CN" altLang="en-US" dirty="0">
                <a:latin typeface="微软雅黑" pitchFamily="34" charset="-122"/>
                <a:ea typeface="微软雅黑" pitchFamily="34" charset="-122"/>
              </a:rPr>
              <a:t>和</a:t>
            </a:r>
            <a:r>
              <a:rPr lang="zh-CN" altLang="en-US" dirty="0">
                <a:solidFill>
                  <a:srgbClr val="FF0000"/>
                </a:solidFill>
                <a:latin typeface="微软雅黑" pitchFamily="34" charset="-122"/>
                <a:ea typeface="微软雅黑" pitchFamily="34" charset="-122"/>
              </a:rPr>
              <a:t>金融交易</a:t>
            </a:r>
            <a:r>
              <a:rPr lang="zh-CN" altLang="en-US" dirty="0">
                <a:latin typeface="微软雅黑" pitchFamily="34" charset="-122"/>
                <a:ea typeface="微软雅黑" pitchFamily="34" charset="-122"/>
              </a:rPr>
              <a:t>两部分。</a:t>
            </a:r>
            <a:endParaRPr lang="en-US" altLang="zh-CN" dirty="0" smtClean="0">
              <a:latin typeface="微软雅黑" pitchFamily="34" charset="-122"/>
              <a:ea typeface="微软雅黑" pitchFamily="34" charset="-122"/>
            </a:endParaRPr>
          </a:p>
          <a:p>
            <a:pPr marL="285750" indent="-285750" algn="just">
              <a:lnSpc>
                <a:spcPct val="150000"/>
              </a:lnSpc>
              <a:buFont typeface="Arial" pitchFamily="34" charset="0"/>
              <a:buChar char="•"/>
            </a:pPr>
            <a:r>
              <a:rPr lang="zh-CN" altLang="en-US" dirty="0">
                <a:latin typeface="微软雅黑" pitchFamily="34" charset="-122"/>
                <a:ea typeface="微软雅黑" pitchFamily="34" charset="-122"/>
              </a:rPr>
              <a:t>资金流量表实物交易部分主要包括</a:t>
            </a:r>
            <a:r>
              <a:rPr lang="zh-CN" altLang="en-US" dirty="0">
                <a:solidFill>
                  <a:srgbClr val="FF0000"/>
                </a:solidFill>
                <a:latin typeface="微软雅黑" pitchFamily="34" charset="-122"/>
                <a:ea typeface="微软雅黑" pitchFamily="34" charset="-122"/>
              </a:rPr>
              <a:t>收入分配</a:t>
            </a:r>
            <a:r>
              <a:rPr lang="zh-CN" altLang="en-US" dirty="0" smtClean="0">
                <a:solidFill>
                  <a:srgbClr val="FF0000"/>
                </a:solidFill>
                <a:latin typeface="微软雅黑" pitchFamily="34" charset="-122"/>
                <a:ea typeface="微软雅黑" pitchFamily="34" charset="-122"/>
              </a:rPr>
              <a:t>、收入</a:t>
            </a:r>
            <a:r>
              <a:rPr lang="zh-CN" altLang="en-US" dirty="0">
                <a:solidFill>
                  <a:srgbClr val="FF0000"/>
                </a:solidFill>
                <a:latin typeface="微软雅黑" pitchFamily="34" charset="-122"/>
                <a:ea typeface="微软雅黑" pitchFamily="34" charset="-122"/>
              </a:rPr>
              <a:t>使用和非金融投资</a:t>
            </a:r>
            <a:r>
              <a:rPr lang="zh-CN" altLang="en-US" dirty="0">
                <a:latin typeface="微软雅黑" pitchFamily="34" charset="-122"/>
                <a:ea typeface="微软雅黑" pitchFamily="34" charset="-122"/>
              </a:rPr>
              <a:t>三个方面</a:t>
            </a:r>
            <a:r>
              <a:rPr lang="zh-CN" altLang="en-US" dirty="0" smtClean="0">
                <a:latin typeface="微软雅黑" pitchFamily="34" charset="-122"/>
                <a:ea typeface="微软雅黑" pitchFamily="34" charset="-122"/>
              </a:rPr>
              <a:t>，记录了所有</a:t>
            </a:r>
            <a:r>
              <a:rPr lang="zh-CN" altLang="en-US" dirty="0">
                <a:latin typeface="微软雅黑" pitchFamily="34" charset="-122"/>
                <a:ea typeface="微软雅黑" pitchFamily="34" charset="-122"/>
              </a:rPr>
              <a:t>机构部门关于收入分配与实物交易的资金来源与资金运用情况</a:t>
            </a:r>
            <a:r>
              <a:rPr lang="zh-CN" altLang="en-US" dirty="0" smtClean="0">
                <a:latin typeface="微软雅黑" pitchFamily="34" charset="-122"/>
                <a:ea typeface="微软雅黑" pitchFamily="34" charset="-122"/>
              </a:rPr>
              <a:t>，以及</a:t>
            </a:r>
            <a:r>
              <a:rPr lang="zh-CN" altLang="en-US" dirty="0">
                <a:latin typeface="微软雅黑" pitchFamily="34" charset="-122"/>
                <a:ea typeface="微软雅黑" pitchFamily="34" charset="-122"/>
              </a:rPr>
              <a:t>收入分配与</a:t>
            </a:r>
            <a:r>
              <a:rPr lang="zh-CN" altLang="en-US" dirty="0" smtClean="0">
                <a:latin typeface="微软雅黑" pitchFamily="34" charset="-122"/>
                <a:ea typeface="微软雅黑" pitchFamily="34" charset="-122"/>
              </a:rPr>
              <a:t>实物交易</a:t>
            </a:r>
            <a:r>
              <a:rPr lang="zh-CN" altLang="en-US" dirty="0">
                <a:latin typeface="微软雅黑" pitchFamily="34" charset="-122"/>
                <a:ea typeface="微软雅黑" pitchFamily="34" charset="-122"/>
              </a:rPr>
              <a:t>在各机构部门之间的资金运动情况</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285750" indent="-285750" algn="just">
              <a:lnSpc>
                <a:spcPct val="150000"/>
              </a:lnSpc>
              <a:buFont typeface="Arial" pitchFamily="34" charset="0"/>
              <a:buChar char="•"/>
            </a:pPr>
            <a:r>
              <a:rPr lang="zh-CN" altLang="en-US" dirty="0">
                <a:latin typeface="微软雅黑" pitchFamily="34" charset="-122"/>
                <a:ea typeface="微软雅黑" pitchFamily="34" charset="-122"/>
              </a:rPr>
              <a:t>资金流量表的金融交易部分记录了所有机构部门</a:t>
            </a:r>
            <a:r>
              <a:rPr lang="zh-CN" altLang="en-US" dirty="0">
                <a:solidFill>
                  <a:srgbClr val="FF0000"/>
                </a:solidFill>
                <a:latin typeface="微软雅黑" pitchFamily="34" charset="-122"/>
                <a:ea typeface="微软雅黑" pitchFamily="34" charset="-122"/>
              </a:rPr>
              <a:t>金融资产的净获得和负债的净发生</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8" name="矩形 7">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248128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81</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4915128" cy="553998"/>
          </a:xfrm>
          <a:prstGeom prst="rect">
            <a:avLst/>
          </a:prstGeom>
        </p:spPr>
        <p:txBody>
          <a:bodyPr wrap="none">
            <a:spAutoFit/>
          </a:bodyPr>
          <a:lstStyle/>
          <a:p>
            <a:r>
              <a:rPr lang="zh-CN" altLang="en-US" sz="3000" b="1" dirty="0">
                <a:solidFill>
                  <a:schemeClr val="bg1"/>
                </a:solidFill>
              </a:rPr>
              <a:t> </a:t>
            </a:r>
            <a:r>
              <a:rPr lang="zh-CN" altLang="en-US" sz="3000" b="1" dirty="0" smtClean="0">
                <a:solidFill>
                  <a:schemeClr val="bg1"/>
                </a:solidFill>
              </a:rPr>
              <a:t>四</a:t>
            </a:r>
            <a:r>
              <a:rPr lang="zh-CN" altLang="en-US" sz="3000" b="1" dirty="0" smtClean="0">
                <a:solidFill>
                  <a:schemeClr val="bg1"/>
                </a:solidFill>
              </a:rPr>
              <a:t>、资金流量表的分析应用</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对角圆角矩形 10">
            <a:extLst>
              <a:ext uri="{FF2B5EF4-FFF2-40B4-BE49-F238E27FC236}">
                <a16:creationId xmlns:a16="http://schemas.microsoft.com/office/drawing/2014/main" xmlns="" id="{0BF2ED7A-E552-4361-8952-AA55BB4F5BE6}"/>
              </a:ext>
            </a:extLst>
          </p:cNvPr>
          <p:cNvSpPr/>
          <p:nvPr/>
        </p:nvSpPr>
        <p:spPr>
          <a:xfrm>
            <a:off x="906461" y="1414168"/>
            <a:ext cx="10218739"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分析收入分配关系</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对角圆角矩形 10">
            <a:extLst>
              <a:ext uri="{FF2B5EF4-FFF2-40B4-BE49-F238E27FC236}">
                <a16:creationId xmlns:a16="http://schemas.microsoft.com/office/drawing/2014/main" xmlns="" id="{0BF2ED7A-E552-4361-8952-AA55BB4F5BE6}"/>
              </a:ext>
            </a:extLst>
          </p:cNvPr>
          <p:cNvSpPr/>
          <p:nvPr/>
        </p:nvSpPr>
        <p:spPr>
          <a:xfrm>
            <a:off x="906460" y="2557168"/>
            <a:ext cx="10218739"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分析消费与储蓄行为</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对角圆角矩形 10">
            <a:extLst>
              <a:ext uri="{FF2B5EF4-FFF2-40B4-BE49-F238E27FC236}">
                <a16:creationId xmlns:a16="http://schemas.microsoft.com/office/drawing/2014/main" xmlns="" id="{0BF2ED7A-E552-4361-8952-AA55BB4F5BE6}"/>
              </a:ext>
            </a:extLst>
          </p:cNvPr>
          <p:cNvSpPr/>
          <p:nvPr/>
        </p:nvSpPr>
        <p:spPr>
          <a:xfrm>
            <a:off x="906459" y="3814468"/>
            <a:ext cx="10218739"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分析非金融投资与资金余缺</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对角圆角矩形 10">
            <a:extLst>
              <a:ext uri="{FF2B5EF4-FFF2-40B4-BE49-F238E27FC236}">
                <a16:creationId xmlns:a16="http://schemas.microsoft.com/office/drawing/2014/main" xmlns="" id="{0BF2ED7A-E552-4361-8952-AA55BB4F5BE6}"/>
              </a:ext>
            </a:extLst>
          </p:cNvPr>
          <p:cNvSpPr/>
          <p:nvPr/>
        </p:nvSpPr>
        <p:spPr>
          <a:xfrm>
            <a:off x="906458" y="5109868"/>
            <a:ext cx="10218739"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分析金融投资</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50BDB906-8752-0344-B067-FC8E60592C98}"/>
              </a:ext>
            </a:extLst>
          </p:cNvPr>
          <p:cNvSpPr/>
          <p:nvPr/>
        </p:nvSpPr>
        <p:spPr>
          <a:xfrm>
            <a:off x="8616280" y="6525344"/>
            <a:ext cx="2346939"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CH4-4</a:t>
            </a:r>
            <a:r>
              <a:rPr lang="zh-CN" alt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资金流量核算</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6692268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0485E7C-803E-41CB-90F4-A3BE77FF8B00}"/>
              </a:ext>
            </a:extLst>
          </p:cNvPr>
          <p:cNvSpPr/>
          <p:nvPr/>
        </p:nvSpPr>
        <p:spPr>
          <a:xfrm>
            <a:off x="3114673" y="2028825"/>
            <a:ext cx="5962650" cy="28003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xmlns="" id="{BF1DDD99-73BB-464A-8CA8-FF0F76F6DD2A}"/>
              </a:ext>
            </a:extLst>
          </p:cNvPr>
          <p:cNvGrpSpPr/>
          <p:nvPr/>
        </p:nvGrpSpPr>
        <p:grpSpPr>
          <a:xfrm>
            <a:off x="4290985" y="2698365"/>
            <a:ext cx="3610030" cy="1476232"/>
            <a:chOff x="791580" y="1103412"/>
            <a:chExt cx="1728192" cy="1826096"/>
          </a:xfrm>
        </p:grpSpPr>
        <p:sp>
          <p:nvSpPr>
            <p:cNvPr id="7" name="矩形 6">
              <a:extLst>
                <a:ext uri="{FF2B5EF4-FFF2-40B4-BE49-F238E27FC236}">
                  <a16:creationId xmlns:a16="http://schemas.microsoft.com/office/drawing/2014/main" xmlns="" id="{FA575E6B-EB5E-457E-B2DC-6B718925B4F4}"/>
                </a:ext>
              </a:extLst>
            </p:cNvPr>
            <p:cNvSpPr/>
            <p:nvPr/>
          </p:nvSpPr>
          <p:spPr>
            <a:xfrm rot="5400000">
              <a:off x="742628" y="1152364"/>
              <a:ext cx="1826096" cy="1728192"/>
            </a:xfrm>
            <a:prstGeom prst="rect">
              <a:avLst/>
            </a:prstGeom>
            <a:noFill/>
            <a:ln w="76200" cmpd="sng">
              <a:solidFill>
                <a:srgbClr val="00A9F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FB7A913B-47EC-499E-AE16-83D9D68C9303}"/>
                </a:ext>
              </a:extLst>
            </p:cNvPr>
            <p:cNvSpPr/>
            <p:nvPr/>
          </p:nvSpPr>
          <p:spPr>
            <a:xfrm rot="5400000">
              <a:off x="923373" y="1223614"/>
              <a:ext cx="1464606" cy="1585694"/>
            </a:xfrm>
            <a:prstGeom prst="rect">
              <a:avLst/>
            </a:prstGeom>
            <a:solidFill>
              <a:srgbClr val="00A9F3"/>
            </a:solidFill>
            <a:ln w="215900" cmpd="thickThin">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TextBox 7">
            <a:extLst>
              <a:ext uri="{FF2B5EF4-FFF2-40B4-BE49-F238E27FC236}">
                <a16:creationId xmlns:a16="http://schemas.microsoft.com/office/drawing/2014/main" xmlns="" id="{981F1076-B85A-4FB4-8E5C-4BDE7EFC904F}"/>
              </a:ext>
            </a:extLst>
          </p:cNvPr>
          <p:cNvSpPr txBox="1"/>
          <p:nvPr/>
        </p:nvSpPr>
        <p:spPr>
          <a:xfrm>
            <a:off x="5362464" y="2997088"/>
            <a:ext cx="1467068" cy="861774"/>
          </a:xfrm>
          <a:prstGeom prst="rect">
            <a:avLst/>
          </a:prstGeom>
          <a:noFill/>
        </p:spPr>
        <p:txBody>
          <a:bodyPr wrap="none" rtlCol="0">
            <a:spAutoFit/>
          </a:bodyPr>
          <a:lstStyle/>
          <a:p>
            <a:pPr algn="ctr"/>
            <a:r>
              <a:rPr lang="zh-CN" altLang="en-US" sz="5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a:t>
            </a:r>
          </a:p>
        </p:txBody>
      </p:sp>
      <p:sp>
        <p:nvSpPr>
          <p:cNvPr id="10" name="文本框 9">
            <a:extLst>
              <a:ext uri="{FF2B5EF4-FFF2-40B4-BE49-F238E27FC236}">
                <a16:creationId xmlns:a16="http://schemas.microsoft.com/office/drawing/2014/main" xmlns="" id="{90E470FE-A0AB-5144-A216-033C21DB06BC}"/>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700762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9</a:t>
            </a:fld>
            <a:endParaRPr lang="zh-CN" altLang="en-US" dirty="0"/>
          </a:p>
        </p:txBody>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、消费统计</a:t>
            </a:r>
            <a:endParaRPr lang="zh-CN" altLang="en-US" sz="3000" b="1" dirty="0">
              <a:solidFill>
                <a:schemeClr val="bg1"/>
              </a:solidFill>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9">
            <a:extLst>
              <a:ext uri="{FF2B5EF4-FFF2-40B4-BE49-F238E27FC236}">
                <a16:creationId xmlns:a16="http://schemas.microsoft.com/office/drawing/2014/main" xmlns="" id="{269EDFB9-B47B-41A3-983B-AC15F9F43AA5}"/>
              </a:ext>
            </a:extLst>
          </p:cNvPr>
          <p:cNvSpPr txBox="1"/>
          <p:nvPr/>
        </p:nvSpPr>
        <p:spPr>
          <a:xfrm>
            <a:off x="1071981" y="1647978"/>
            <a:ext cx="9919869" cy="461665"/>
          </a:xfrm>
          <a:prstGeom prst="rect">
            <a:avLst/>
          </a:prstGeom>
          <a:noFill/>
          <a:ln>
            <a:solidFill>
              <a:srgbClr val="FF0000"/>
            </a:solidFill>
          </a:ln>
        </p:spPr>
        <p:txBody>
          <a:bodyPr wrap="square" rtlCol="0">
            <a:spAutoFit/>
          </a:bodyPr>
          <a:lstStyle/>
          <a:p>
            <a:pPr lvl="0">
              <a:defRPr/>
            </a:pPr>
            <a:r>
              <a:rPr lang="zh-CN" altLang="en-US" sz="2400" b="1" kern="0" dirty="0" smtClean="0">
                <a:solidFill>
                  <a:sysClr val="windowText" lastClr="000000">
                    <a:lumMod val="65000"/>
                    <a:lumOff val="35000"/>
                  </a:sysClr>
                </a:solidFill>
                <a:ea typeface="微软雅黑" pitchFamily="34" charset="-122"/>
                <a:cs typeface="Arial" pitchFamily="34" charset="0"/>
              </a:rPr>
              <a:t>最终消费支出与实际最终消费</a:t>
            </a:r>
            <a:endParaRPr lang="zh-CN" altLang="en-US" sz="2400" b="1" kern="0" dirty="0">
              <a:solidFill>
                <a:sysClr val="windowText" lastClr="000000">
                  <a:lumMod val="65000"/>
                  <a:lumOff val="35000"/>
                </a:sysClr>
              </a:solidFill>
              <a:ea typeface="微软雅黑" pitchFamily="34" charset="-122"/>
              <a:cs typeface="Arial" pitchFamily="34" charset="0"/>
            </a:endParaRPr>
          </a:p>
        </p:txBody>
      </p:sp>
      <p:sp>
        <p:nvSpPr>
          <p:cNvPr id="6" name="TextBox 49">
            <a:extLst>
              <a:ext uri="{FF2B5EF4-FFF2-40B4-BE49-F238E27FC236}">
                <a16:creationId xmlns:a16="http://schemas.microsoft.com/office/drawing/2014/main" xmlns="" id="{269EDFB9-B47B-41A3-983B-AC15F9F43AA5}"/>
              </a:ext>
            </a:extLst>
          </p:cNvPr>
          <p:cNvSpPr txBox="1"/>
          <p:nvPr/>
        </p:nvSpPr>
        <p:spPr>
          <a:xfrm>
            <a:off x="1071981" y="2657628"/>
            <a:ext cx="9919869" cy="3269613"/>
          </a:xfrm>
          <a:prstGeom prst="rect">
            <a:avLst/>
          </a:prstGeom>
          <a:solidFill>
            <a:srgbClr val="92D050"/>
          </a:solidFill>
        </p:spPr>
        <p:txBody>
          <a:bodyPr wrap="square" rtlCol="0">
            <a:spAutoFit/>
          </a:bodyPr>
          <a:lstStyle/>
          <a:p>
            <a:pPr marL="342900" lvl="0" indent="-342900" algn="just">
              <a:lnSpc>
                <a:spcPct val="150000"/>
              </a:lnSpc>
              <a:buFont typeface="Arial" pitchFamily="34" charset="0"/>
              <a:buChar char="•"/>
              <a:defRPr/>
            </a:pPr>
            <a:r>
              <a:rPr lang="zh-CN" altLang="en-US" sz="2000" b="1" kern="0" dirty="0">
                <a:solidFill>
                  <a:sysClr val="windowText" lastClr="000000">
                    <a:lumMod val="65000"/>
                    <a:lumOff val="35000"/>
                  </a:sysClr>
                </a:solidFill>
                <a:ea typeface="微软雅黑" pitchFamily="34" charset="-122"/>
                <a:cs typeface="Arial" pitchFamily="34" charset="0"/>
              </a:rPr>
              <a:t>在大多数情况下，支出承担者也就是获得者，但在某些情况下二者并不一致。</a:t>
            </a:r>
          </a:p>
          <a:p>
            <a:pPr marL="342900" lvl="0" indent="-342900" algn="just">
              <a:lnSpc>
                <a:spcPct val="150000"/>
              </a:lnSpc>
              <a:buFont typeface="Arial" pitchFamily="34" charset="0"/>
              <a:buChar char="•"/>
              <a:defRPr/>
            </a:pPr>
            <a:r>
              <a:rPr lang="zh-CN" altLang="en-US" sz="2000" b="1" kern="0" dirty="0">
                <a:solidFill>
                  <a:sysClr val="windowText" lastClr="000000">
                    <a:lumMod val="65000"/>
                    <a:lumOff val="35000"/>
                  </a:sysClr>
                </a:solidFill>
                <a:ea typeface="微软雅黑" pitchFamily="34" charset="-122"/>
                <a:cs typeface="Arial" pitchFamily="34" charset="0"/>
              </a:rPr>
              <a:t>例如，享受公费医疗的职工是医疗保健服务的获得者，但医疗费用是由政府承担的。在这里，最终消费的支出承担者与实际获得者之间发生了一笔实物社会转移（</a:t>
            </a:r>
            <a:r>
              <a:rPr lang="en-US" altLang="zh-CN" sz="2000" b="1" kern="0" dirty="0">
                <a:solidFill>
                  <a:sysClr val="windowText" lastClr="000000">
                    <a:lumMod val="65000"/>
                    <a:lumOff val="35000"/>
                  </a:sysClr>
                </a:solidFill>
                <a:ea typeface="微软雅黑" pitchFamily="34" charset="-122"/>
                <a:cs typeface="Arial" pitchFamily="34" charset="0"/>
              </a:rPr>
              <a:t>social transfers in kind</a:t>
            </a:r>
            <a:r>
              <a:rPr lang="zh-CN" altLang="en-US" sz="2000" b="1" kern="0" dirty="0">
                <a:solidFill>
                  <a:sysClr val="windowText" lastClr="000000">
                    <a:lumMod val="65000"/>
                    <a:lumOff val="35000"/>
                  </a:sysClr>
                </a:solidFill>
                <a:ea typeface="微软雅黑" pitchFamily="34" charset="-122"/>
                <a:cs typeface="Arial" pitchFamily="34" charset="0"/>
              </a:rPr>
              <a:t>）。</a:t>
            </a:r>
          </a:p>
          <a:p>
            <a:pPr marL="342900" lvl="0" indent="-342900" algn="just">
              <a:lnSpc>
                <a:spcPct val="150000"/>
              </a:lnSpc>
              <a:buFont typeface="Arial" pitchFamily="34" charset="0"/>
              <a:buChar char="•"/>
              <a:defRPr/>
            </a:pPr>
            <a:r>
              <a:rPr lang="zh-CN" altLang="en-US" sz="2000" b="1" kern="0" dirty="0">
                <a:solidFill>
                  <a:sysClr val="windowText" lastClr="000000">
                    <a:lumMod val="65000"/>
                    <a:lumOff val="35000"/>
                  </a:sysClr>
                </a:solidFill>
                <a:ea typeface="微软雅黑" pitchFamily="34" charset="-122"/>
                <a:cs typeface="Arial" pitchFamily="34" charset="0"/>
              </a:rPr>
              <a:t>推广到一般情形，某部门最终消费支出与实际最终消费之差，等于该部门应收或应付的实物社会转移。</a:t>
            </a:r>
          </a:p>
          <a:p>
            <a:pPr marL="342900" lvl="0" indent="-342900" algn="just">
              <a:lnSpc>
                <a:spcPct val="150000"/>
              </a:lnSpc>
              <a:buFont typeface="Arial" pitchFamily="34" charset="0"/>
              <a:buChar char="•"/>
              <a:defRPr/>
            </a:pPr>
            <a:r>
              <a:rPr lang="zh-CN" altLang="en-US" sz="2000" b="1" kern="0" dirty="0">
                <a:solidFill>
                  <a:sysClr val="windowText" lastClr="000000">
                    <a:lumMod val="65000"/>
                    <a:lumOff val="35000"/>
                  </a:sysClr>
                </a:solidFill>
                <a:ea typeface="微软雅黑" pitchFamily="34" charset="-122"/>
                <a:cs typeface="Arial" pitchFamily="34" charset="0"/>
              </a:rPr>
              <a:t>但从国民经济整体来看，最终消费支出与实际最终消费在总量上是相等的</a:t>
            </a:r>
            <a:r>
              <a:rPr lang="zh-CN" altLang="en-US" sz="2000" b="1" kern="0" dirty="0" smtClean="0">
                <a:solidFill>
                  <a:sysClr val="windowText" lastClr="000000">
                    <a:lumMod val="65000"/>
                    <a:lumOff val="35000"/>
                  </a:sysClr>
                </a:solidFill>
                <a:ea typeface="微软雅黑" pitchFamily="34" charset="-122"/>
                <a:cs typeface="Arial" pitchFamily="34" charset="0"/>
              </a:rPr>
              <a:t>。</a:t>
            </a:r>
          </a:p>
        </p:txBody>
      </p:sp>
      <p:sp>
        <p:nvSpPr>
          <p:cNvPr id="7" name="矩形 6">
            <a:extLst>
              <a:ext uri="{FF2B5EF4-FFF2-40B4-BE49-F238E27FC236}">
                <a16:creationId xmlns:a16="http://schemas.microsoft.com/office/drawing/2014/main" xmlns="" id="{50BDB906-8752-0344-B067-FC8E60592C98}"/>
              </a:ext>
            </a:extLst>
          </p:cNvPr>
          <p:cNvSpPr/>
          <p:nvPr/>
        </p:nvSpPr>
        <p:spPr>
          <a:xfrm>
            <a:off x="8235335" y="6537744"/>
            <a:ext cx="248981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CH4-1</a:t>
            </a:r>
            <a:r>
              <a:rPr lang="zh-CN" altLang="en-US" dirty="0" smtClean="0">
                <a:latin typeface="KaiTi" panose="02010609060101010101" pitchFamily="49" charset="-122"/>
                <a:ea typeface="KaiTi" panose="02010609060101010101" pitchFamily="49" charset="-122"/>
              </a:rPr>
              <a:t> 消费与投资统计</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366613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3667</TotalTime>
  <Words>4610</Words>
  <Application>Microsoft Office PowerPoint</Application>
  <PresentationFormat>自定义</PresentationFormat>
  <Paragraphs>615</Paragraphs>
  <Slides>82</Slides>
  <Notes>10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82</vt:i4>
      </vt:variant>
    </vt:vector>
  </HeadingPairs>
  <TitlesOfParts>
    <vt:vector size="98" baseType="lpstr">
      <vt:lpstr>Arial</vt:lpstr>
      <vt:lpstr>宋体</vt:lpstr>
      <vt:lpstr>Arial Unicode MS</vt:lpstr>
      <vt:lpstr>Times New Roman</vt:lpstr>
      <vt:lpstr>Gill Sans</vt:lpstr>
      <vt:lpstr>微软雅黑</vt:lpstr>
      <vt:lpstr>楷体_GB2312</vt:lpstr>
      <vt:lpstr>Britannic Bold</vt:lpstr>
      <vt:lpstr>DFKai-SB</vt:lpstr>
      <vt:lpstr>Wingdings</vt:lpstr>
      <vt:lpstr>KaiTi</vt:lpstr>
      <vt:lpstr>等线</vt:lpstr>
      <vt:lpstr>Office 主题​​</vt:lpstr>
      <vt:lpstr>MathType 6.0 Equation</vt:lpstr>
      <vt:lpstr>Equation</vt:lpstr>
      <vt:lpstr>Microsoft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社会消费品零售总额与最终消费的区别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固定资产投资总额与资本形成总额的区别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帆</dc:creator>
  <cp:lastModifiedBy> bookman</cp:lastModifiedBy>
  <cp:revision>564</cp:revision>
  <dcterms:created xsi:type="dcterms:W3CDTF">2018-06-15T01:52:09Z</dcterms:created>
  <dcterms:modified xsi:type="dcterms:W3CDTF">2018-10-23T06:27:07Z</dcterms:modified>
</cp:coreProperties>
</file>